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Roboto Mon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22" Type="http://schemas.openxmlformats.org/officeDocument/2006/relationships/font" Target="fonts/RobotoMono-bold.fntdata"/><Relationship Id="rId10" Type="http://schemas.openxmlformats.org/officeDocument/2006/relationships/slide" Target="slides/slide5.xml"/><Relationship Id="rId21" Type="http://schemas.openxmlformats.org/officeDocument/2006/relationships/font" Target="fonts/RobotoMono-regular.fntdata"/><Relationship Id="rId13" Type="http://schemas.openxmlformats.org/officeDocument/2006/relationships/slide" Target="slides/slide8.xml"/><Relationship Id="rId24" Type="http://schemas.openxmlformats.org/officeDocument/2006/relationships/font" Target="fonts/RobotoMono-boldItalic.fntdata"/><Relationship Id="rId12" Type="http://schemas.openxmlformats.org/officeDocument/2006/relationships/slide" Target="slides/slide7.xml"/><Relationship Id="rId23"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f833a6e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ff833a6e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f833a6e6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f833a6e6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965fb41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965fb41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965fb41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965fb41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965fb41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965fb41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965fb41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965fb41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f833a6e6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f833a6e6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ff833a6e6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ff833a6e6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f833a6e6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f833a6e6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f833a6e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f833a6e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yogeshojha/rengine" TargetMode="External"/><Relationship Id="rId4" Type="http://schemas.openxmlformats.org/officeDocument/2006/relationships/hyperlink" Target="https://github.com/smicallef/spiderfoot" TargetMode="External"/><Relationship Id="rId5" Type="http://schemas.openxmlformats.org/officeDocument/2006/relationships/hyperlink" Target="https://github.com/mitre/caldera" TargetMode="External"/><Relationship Id="rId6" Type="http://schemas.openxmlformats.org/officeDocument/2006/relationships/hyperlink" Target="https://github.com/redcanaryco/atomic-red-team" TargetMode="External"/><Relationship Id="rId7" Type="http://schemas.openxmlformats.org/officeDocument/2006/relationships/hyperlink" Target="https://github.com/endgameinc/RTA" TargetMode="External"/><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2250" y="-35450"/>
            <a:ext cx="9236251" cy="5143500"/>
          </a:xfrm>
          <a:prstGeom prst="rect">
            <a:avLst/>
          </a:prstGeom>
          <a:noFill/>
          <a:ln>
            <a:noFill/>
          </a:ln>
        </p:spPr>
      </p:pic>
      <p:sp>
        <p:nvSpPr>
          <p:cNvPr id="55" name="Google Shape;55;p13"/>
          <p:cNvSpPr txBox="1"/>
          <p:nvPr>
            <p:ph idx="1" type="subTitle"/>
          </p:nvPr>
        </p:nvSpPr>
        <p:spPr>
          <a:xfrm>
            <a:off x="689775" y="1415550"/>
            <a:ext cx="8208300" cy="792600"/>
          </a:xfrm>
          <a:prstGeom prst="rect">
            <a:avLst/>
          </a:prstGeom>
          <a:effectLst>
            <a:outerShdw blurRad="100013" rotWithShape="0" algn="bl" dir="5400000" dist="19050">
              <a:schemeClr val="dk1">
                <a:alpha val="50000"/>
              </a:scheme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rPr b="1" lang="en" sz="2600">
                <a:solidFill>
                  <a:schemeClr val="lt1"/>
                </a:solidFill>
              </a:rPr>
              <a:t>By Harsh Tandel @ </a:t>
            </a:r>
            <a:r>
              <a:rPr b="1" lang="en" sz="2600">
                <a:solidFill>
                  <a:schemeClr val="lt1"/>
                </a:solidFill>
              </a:rPr>
              <a:t>Hack-X MIT WPU Club</a:t>
            </a:r>
            <a:endParaRPr b="1" sz="2600">
              <a:solidFill>
                <a:schemeClr val="lt1"/>
              </a:solidFill>
            </a:endParaRPr>
          </a:p>
        </p:txBody>
      </p:sp>
      <p:sp>
        <p:nvSpPr>
          <p:cNvPr id="56" name="Google Shape;56;p13"/>
          <p:cNvSpPr txBox="1"/>
          <p:nvPr>
            <p:ph type="ctrTitle"/>
          </p:nvPr>
        </p:nvSpPr>
        <p:spPr>
          <a:xfrm>
            <a:off x="688500" y="537575"/>
            <a:ext cx="8208300" cy="948000"/>
          </a:xfrm>
          <a:prstGeom prst="rect">
            <a:avLst/>
          </a:prstGeom>
          <a:effectLst>
            <a:outerShdw blurRad="100013"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l">
              <a:spcBef>
                <a:spcPts val="0"/>
              </a:spcBef>
              <a:spcAft>
                <a:spcPts val="0"/>
              </a:spcAft>
              <a:buNone/>
            </a:pPr>
            <a:r>
              <a:rPr b="1" lang="en" sz="3600">
                <a:solidFill>
                  <a:schemeClr val="lt1"/>
                </a:solidFill>
              </a:rPr>
              <a:t>Red Teaming </a:t>
            </a:r>
            <a:r>
              <a:rPr b="1" lang="en" sz="3600">
                <a:solidFill>
                  <a:schemeClr val="lt1"/>
                </a:solidFill>
              </a:rPr>
              <a:t>&amp; </a:t>
            </a:r>
            <a:r>
              <a:rPr b="1" lang="en" sz="3600">
                <a:solidFill>
                  <a:schemeClr val="lt1"/>
                </a:solidFill>
              </a:rPr>
              <a:t>Offensive Security </a:t>
            </a:r>
            <a:endParaRPr b="1" sz="3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235500" y="64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420"/>
              <a:t>Offensive </a:t>
            </a:r>
            <a:r>
              <a:rPr b="1" lang="en" sz="2420"/>
              <a:t>Security</a:t>
            </a:r>
            <a:endParaRPr b="1" sz="2420"/>
          </a:p>
        </p:txBody>
      </p:sp>
      <p:sp>
        <p:nvSpPr>
          <p:cNvPr id="116" name="Google Shape;116;p22"/>
          <p:cNvSpPr txBox="1"/>
          <p:nvPr>
            <p:ph idx="1" type="body"/>
          </p:nvPr>
        </p:nvSpPr>
        <p:spPr>
          <a:xfrm>
            <a:off x="83100" y="638900"/>
            <a:ext cx="5570100" cy="4428600"/>
          </a:xfrm>
          <a:prstGeom prst="rect">
            <a:avLst/>
          </a:prstGeom>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None/>
            </a:pPr>
            <a:r>
              <a:rPr b="1" lang="en" sz="1600">
                <a:solidFill>
                  <a:schemeClr val="dk1"/>
                </a:solidFill>
              </a:rPr>
              <a:t>Vulnerability Assessment :</a:t>
            </a:r>
            <a:r>
              <a:rPr b="1" lang="en" sz="1600"/>
              <a:t>-</a:t>
            </a:r>
            <a:r>
              <a:rPr lang="en"/>
              <a:t> </a:t>
            </a:r>
            <a:r>
              <a:rPr lang="en" sz="1500">
                <a:solidFill>
                  <a:schemeClr val="dk1"/>
                </a:solidFill>
              </a:rPr>
              <a:t>Scan the infrastructure/Network/Cloud  with known vulnerabilities and CVEs with automated scanner like Nessus and Qualys etc.</a:t>
            </a:r>
            <a:endParaRPr sz="1500">
              <a:solidFill>
                <a:schemeClr val="dk1"/>
              </a:solidFill>
            </a:endParaRPr>
          </a:p>
          <a:p>
            <a:pPr indent="0" lvl="0" marL="0" rtl="0" algn="l">
              <a:lnSpc>
                <a:spcPct val="150000"/>
              </a:lnSpc>
              <a:spcBef>
                <a:spcPts val="1200"/>
              </a:spcBef>
              <a:spcAft>
                <a:spcPts val="0"/>
              </a:spcAft>
              <a:buNone/>
            </a:pPr>
            <a:r>
              <a:rPr b="1" lang="en" sz="1600">
                <a:solidFill>
                  <a:schemeClr val="dk1"/>
                </a:solidFill>
              </a:rPr>
              <a:t>Penetration Testing :-</a:t>
            </a:r>
            <a:r>
              <a:rPr lang="en" sz="1600">
                <a:solidFill>
                  <a:schemeClr val="dk1"/>
                </a:solidFill>
              </a:rPr>
              <a:t> </a:t>
            </a:r>
            <a:r>
              <a:rPr lang="en" sz="1500">
                <a:solidFill>
                  <a:schemeClr val="dk1"/>
                </a:solidFill>
              </a:rPr>
              <a:t>Validate the vulnerabilities found in VA and Manually try to penetrate the application on network using tools like burp suite and postman etc.</a:t>
            </a:r>
            <a:endParaRPr sz="1500">
              <a:solidFill>
                <a:schemeClr val="dk1"/>
              </a:solidFill>
            </a:endParaRPr>
          </a:p>
          <a:p>
            <a:pPr indent="0" lvl="0" marL="0" rtl="0" algn="l">
              <a:lnSpc>
                <a:spcPct val="150000"/>
              </a:lnSpc>
              <a:spcBef>
                <a:spcPts val="1200"/>
              </a:spcBef>
              <a:spcAft>
                <a:spcPts val="0"/>
              </a:spcAft>
              <a:buNone/>
            </a:pPr>
            <a:r>
              <a:rPr b="1" lang="en" sz="1600">
                <a:solidFill>
                  <a:schemeClr val="dk1"/>
                </a:solidFill>
              </a:rPr>
              <a:t>Cloud Security Testing :-</a:t>
            </a:r>
            <a:r>
              <a:rPr lang="en" sz="1600">
                <a:solidFill>
                  <a:schemeClr val="dk1"/>
                </a:solidFill>
              </a:rPr>
              <a:t> Cloud Security testing involves cloud pentesting,Configuration review and DevSecOps.</a:t>
            </a:r>
            <a:endParaRPr sz="1600">
              <a:solidFill>
                <a:schemeClr val="dk1"/>
              </a:solidFill>
            </a:endParaRPr>
          </a:p>
          <a:p>
            <a:pPr indent="0" lvl="0" marL="0" rtl="0" algn="l">
              <a:lnSpc>
                <a:spcPct val="150000"/>
              </a:lnSpc>
              <a:spcBef>
                <a:spcPts val="1200"/>
              </a:spcBef>
              <a:spcAft>
                <a:spcPts val="0"/>
              </a:spcAft>
              <a:buNone/>
            </a:pPr>
            <a:r>
              <a:rPr b="1" lang="en" sz="1600">
                <a:solidFill>
                  <a:schemeClr val="dk1"/>
                </a:solidFill>
              </a:rPr>
              <a:t>Social Engineering:-</a:t>
            </a:r>
            <a:r>
              <a:rPr lang="en" sz="1600">
                <a:solidFill>
                  <a:schemeClr val="dk1"/>
                </a:solidFill>
              </a:rPr>
              <a:t> Here Con Artists  Will  Engaged With client Employees and extract Information from them.use Spear -Phishing ,Pharming, Vishing ,Tail getting and others.</a:t>
            </a:r>
            <a:endParaRPr>
              <a:solidFill>
                <a:schemeClr val="dk1"/>
              </a:solidFill>
            </a:endParaRPr>
          </a:p>
          <a:p>
            <a:pPr indent="0" lvl="0" marL="0" rtl="0" algn="ctr">
              <a:lnSpc>
                <a:spcPct val="150000"/>
              </a:lnSpc>
              <a:spcBef>
                <a:spcPts val="1200"/>
              </a:spcBef>
              <a:spcAft>
                <a:spcPts val="1200"/>
              </a:spcAft>
              <a:buClr>
                <a:schemeClr val="dk1"/>
              </a:buClr>
              <a:buSzPct val="68750"/>
              <a:buFont typeface="Arial"/>
              <a:buNone/>
            </a:pPr>
            <a:r>
              <a:rPr lang="en" sz="1600">
                <a:solidFill>
                  <a:schemeClr val="dk1"/>
                </a:solidFill>
              </a:rPr>
              <a:t>“</a:t>
            </a:r>
            <a:r>
              <a:rPr b="1" lang="en" sz="1729">
                <a:solidFill>
                  <a:schemeClr val="dk1"/>
                </a:solidFill>
              </a:rPr>
              <a:t>Wickets And Strongest Chain of Defence Is Humans Mind</a:t>
            </a:r>
            <a:r>
              <a:rPr lang="en" sz="1600">
                <a:solidFill>
                  <a:schemeClr val="dk1"/>
                </a:solidFill>
              </a:rPr>
              <a:t> ”</a:t>
            </a:r>
            <a:endParaRPr>
              <a:solidFill>
                <a:schemeClr val="dk1"/>
              </a:solidFill>
            </a:endParaRPr>
          </a:p>
        </p:txBody>
      </p:sp>
      <p:pic>
        <p:nvPicPr>
          <p:cNvPr id="117" name="Google Shape;117;p22"/>
          <p:cNvPicPr preferRelativeResize="0"/>
          <p:nvPr/>
        </p:nvPicPr>
        <p:blipFill>
          <a:blip r:embed="rId3">
            <a:alphaModFix/>
          </a:blip>
          <a:stretch>
            <a:fillRect/>
          </a:stretch>
        </p:blipFill>
        <p:spPr>
          <a:xfrm>
            <a:off x="5491775" y="229876"/>
            <a:ext cx="3577949" cy="2353199"/>
          </a:xfrm>
          <a:prstGeom prst="rect">
            <a:avLst/>
          </a:prstGeom>
          <a:noFill/>
          <a:ln>
            <a:noFill/>
          </a:ln>
        </p:spPr>
      </p:pic>
      <p:pic>
        <p:nvPicPr>
          <p:cNvPr id="118" name="Google Shape;118;p22"/>
          <p:cNvPicPr preferRelativeResize="0"/>
          <p:nvPr/>
        </p:nvPicPr>
        <p:blipFill>
          <a:blip r:embed="rId4">
            <a:alphaModFix/>
          </a:blip>
          <a:stretch>
            <a:fillRect/>
          </a:stretch>
        </p:blipFill>
        <p:spPr>
          <a:xfrm>
            <a:off x="5653200" y="2735475"/>
            <a:ext cx="3338400" cy="212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152400" y="2128750"/>
            <a:ext cx="43710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0000"/>
                </a:solidFill>
              </a:rPr>
              <a:t>That’s All for Now </a:t>
            </a:r>
            <a:endParaRPr b="1" sz="3420">
              <a:solidFill>
                <a:srgbClr val="FF0000"/>
              </a:solidFill>
            </a:endParaRPr>
          </a:p>
          <a:p>
            <a:pPr indent="0" lvl="0" marL="0" rtl="0" algn="l">
              <a:spcBef>
                <a:spcPts val="0"/>
              </a:spcBef>
              <a:spcAft>
                <a:spcPts val="0"/>
              </a:spcAft>
              <a:buSzPts val="990"/>
              <a:buNone/>
            </a:pPr>
            <a:r>
              <a:rPr b="1" lang="en" sz="3420"/>
              <a:t>Thank You All </a:t>
            </a:r>
            <a:endParaRPr b="1" sz="3420"/>
          </a:p>
        </p:txBody>
      </p:sp>
      <p:pic>
        <p:nvPicPr>
          <p:cNvPr id="124" name="Google Shape;124;p23" title="a man in a deadpool costume is holding a sword (Provided by Tenor)"/>
          <p:cNvPicPr preferRelativeResize="0"/>
          <p:nvPr/>
        </p:nvPicPr>
        <p:blipFill>
          <a:blip r:embed="rId3">
            <a:alphaModFix/>
          </a:blip>
          <a:stretch>
            <a:fillRect/>
          </a:stretch>
        </p:blipFill>
        <p:spPr>
          <a:xfrm>
            <a:off x="4218475" y="491963"/>
            <a:ext cx="4743450" cy="3952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354175" y="37625"/>
            <a:ext cx="5727900" cy="572700"/>
          </a:xfrm>
          <a:prstGeom prst="rect">
            <a:avLst/>
          </a:prstGeom>
          <a:effectLst>
            <a:outerShdw blurRad="57150" rotWithShape="0" algn="bl" dir="5400000" dist="3810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$whoami</a:t>
            </a:r>
            <a:endParaRPr b="1" sz="2820"/>
          </a:p>
        </p:txBody>
      </p:sp>
      <p:sp>
        <p:nvSpPr>
          <p:cNvPr id="62" name="Google Shape;62;p14"/>
          <p:cNvSpPr txBox="1"/>
          <p:nvPr>
            <p:ph idx="1" type="body"/>
          </p:nvPr>
        </p:nvSpPr>
        <p:spPr>
          <a:xfrm>
            <a:off x="3247650" y="712625"/>
            <a:ext cx="5803200" cy="4235700"/>
          </a:xfrm>
          <a:prstGeom prst="rect">
            <a:avLst/>
          </a:prstGeom>
        </p:spPr>
        <p:txBody>
          <a:bodyPr anchorCtr="0" anchor="t" bIns="91425" lIns="91425" spcFirstLastPara="1" rIns="91425" wrap="square" tIns="91425">
            <a:noAutofit/>
          </a:bodyPr>
          <a:lstStyle/>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CVE 2022-334</a:t>
            </a:r>
            <a:r>
              <a:rPr b="1" lang="en" sz="2000">
                <a:solidFill>
                  <a:schemeClr val="accent1"/>
                </a:solidFill>
                <a:latin typeface="Proxima Nova"/>
                <a:ea typeface="Proxima Nova"/>
                <a:cs typeface="Proxima Nova"/>
                <a:sym typeface="Proxima Nova"/>
              </a:rPr>
              <a:t> </a:t>
            </a:r>
            <a:endParaRPr b="1" sz="2000">
              <a:solidFill>
                <a:schemeClr val="accent1"/>
              </a:solidFill>
              <a:latin typeface="Proxima Nova"/>
              <a:ea typeface="Proxima Nova"/>
              <a:cs typeface="Proxima Nova"/>
              <a:sym typeface="Proxima Nova"/>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Security Consultant</a:t>
            </a:r>
            <a:endParaRPr b="1" sz="2000">
              <a:solidFill>
                <a:schemeClr val="accent1"/>
              </a:solidFill>
              <a:latin typeface="Proxima Nova"/>
              <a:ea typeface="Proxima Nova"/>
              <a:cs typeface="Proxima Nova"/>
              <a:sym typeface="Proxima Nova"/>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P1 Warrior Bugcrowd</a:t>
            </a:r>
            <a:endParaRPr b="1" sz="2000">
              <a:solidFill>
                <a:schemeClr val="accent1"/>
              </a:solidFill>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Intigriti </a:t>
            </a:r>
            <a:r>
              <a:rPr b="1" lang="en" sz="2000">
                <a:solidFill>
                  <a:schemeClr val="accent1"/>
                </a:solidFill>
              </a:rPr>
              <a:t>Globally Top 1000</a:t>
            </a:r>
            <a:endParaRPr b="1" sz="2000">
              <a:solidFill>
                <a:schemeClr val="accent1"/>
              </a:solidFill>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Certified Blockchain Security Examiner </a:t>
            </a:r>
            <a:endParaRPr b="1" sz="2000">
              <a:solidFill>
                <a:schemeClr val="accent1"/>
              </a:solidFill>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Certified in </a:t>
            </a:r>
            <a:r>
              <a:rPr b="1" lang="en" sz="2000">
                <a:solidFill>
                  <a:schemeClr val="accent1"/>
                </a:solidFill>
              </a:rPr>
              <a:t>Cyber Warfare and Terrorism</a:t>
            </a:r>
            <a:endParaRPr b="1" sz="2000">
              <a:solidFill>
                <a:schemeClr val="accent1"/>
              </a:solidFill>
            </a:endParaRPr>
          </a:p>
          <a:p>
            <a:pPr indent="-355600" lvl="0" marL="457200" rtl="0" algn="l">
              <a:lnSpc>
                <a:spcPct val="190000"/>
              </a:lnSpc>
              <a:spcBef>
                <a:spcPts val="0"/>
              </a:spcBef>
              <a:spcAft>
                <a:spcPts val="0"/>
              </a:spcAft>
              <a:buClr>
                <a:schemeClr val="accent1"/>
              </a:buClr>
              <a:buSzPts val="2000"/>
              <a:buChar char="●"/>
            </a:pPr>
            <a:r>
              <a:rPr b="1" lang="en" sz="2000">
                <a:solidFill>
                  <a:schemeClr val="accent1"/>
                </a:solidFill>
              </a:rPr>
              <a:t>Speaker &amp; </a:t>
            </a:r>
            <a:r>
              <a:rPr b="1" lang="en" sz="2000">
                <a:solidFill>
                  <a:schemeClr val="accent1"/>
                </a:solidFill>
              </a:rPr>
              <a:t>Writer</a:t>
            </a:r>
            <a:r>
              <a:rPr b="1" lang="en" sz="2000">
                <a:solidFill>
                  <a:schemeClr val="accent1"/>
                </a:solidFill>
              </a:rPr>
              <a:t> </a:t>
            </a:r>
            <a:endParaRPr sz="2000">
              <a:solidFill>
                <a:schemeClr val="accent1"/>
              </a:solidFill>
            </a:endParaRPr>
          </a:p>
        </p:txBody>
      </p:sp>
      <p:pic>
        <p:nvPicPr>
          <p:cNvPr id="63" name="Google Shape;63;p14"/>
          <p:cNvPicPr preferRelativeResize="0"/>
          <p:nvPr/>
        </p:nvPicPr>
        <p:blipFill>
          <a:blip r:embed="rId3">
            <a:alphaModFix/>
          </a:blip>
          <a:stretch>
            <a:fillRect/>
          </a:stretch>
        </p:blipFill>
        <p:spPr>
          <a:xfrm>
            <a:off x="76200" y="37625"/>
            <a:ext cx="2714250" cy="505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53050"/>
            <a:ext cx="9144000" cy="5196550"/>
          </a:xfrm>
          <a:prstGeom prst="rect">
            <a:avLst/>
          </a:prstGeom>
          <a:noFill/>
          <a:ln>
            <a:noFill/>
          </a:ln>
        </p:spPr>
      </p:pic>
      <p:sp>
        <p:nvSpPr>
          <p:cNvPr id="69" name="Google Shape;69;p15"/>
          <p:cNvSpPr txBox="1"/>
          <p:nvPr>
            <p:ph idx="1" type="body"/>
          </p:nvPr>
        </p:nvSpPr>
        <p:spPr>
          <a:xfrm>
            <a:off x="29900" y="695275"/>
            <a:ext cx="8944800" cy="434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400">
              <a:solidFill>
                <a:schemeClr val="lt1"/>
              </a:solidFill>
            </a:endParaRPr>
          </a:p>
          <a:p>
            <a:pPr indent="-317500" lvl="0" marL="457200" marR="63500" rtl="0" algn="l">
              <a:lnSpc>
                <a:spcPct val="150000"/>
              </a:lnSpc>
              <a:spcBef>
                <a:spcPts val="1200"/>
              </a:spcBef>
              <a:spcAft>
                <a:spcPts val="0"/>
              </a:spcAft>
              <a:buClr>
                <a:schemeClr val="lt1"/>
              </a:buClr>
              <a:buSzPts val="1400"/>
              <a:buChar char="●"/>
            </a:pPr>
            <a:r>
              <a:rPr lang="en" sz="1400">
                <a:solidFill>
                  <a:schemeClr val="lt1"/>
                </a:solidFill>
              </a:rPr>
              <a:t>A red team in the military is a group that pretends to be an enemy and attempts to breach an organization's defenses, either physically or digitally. The red team then reports back on their findings so the organization can improve their defenses.</a:t>
            </a:r>
            <a:endParaRPr sz="1400">
              <a:solidFill>
                <a:schemeClr val="lt1"/>
              </a:solidFill>
            </a:endParaRPr>
          </a:p>
          <a:p>
            <a:pPr indent="0" lvl="0" marL="0" rtl="0" algn="l">
              <a:spcBef>
                <a:spcPts val="1500"/>
              </a:spcBef>
              <a:spcAft>
                <a:spcPts val="0"/>
              </a:spcAft>
              <a:buNone/>
            </a:pPr>
            <a:r>
              <a:rPr lang="en">
                <a:solidFill>
                  <a:schemeClr val="lt1"/>
                </a:solidFill>
              </a:rPr>
              <a:t>    </a:t>
            </a:r>
            <a:r>
              <a:rPr lang="en">
                <a:solidFill>
                  <a:srgbClr val="FF0000"/>
                </a:solidFill>
              </a:rPr>
              <a:t>Attack is the secret of defence; defence is the planning of an attack </a:t>
            </a:r>
            <a:endParaRPr>
              <a:solidFill>
                <a:srgbClr val="FF0000"/>
              </a:solidFill>
            </a:endParaRPr>
          </a:p>
          <a:p>
            <a:pPr indent="0" lvl="0" marL="457200" marR="63500" rtl="0" algn="l">
              <a:lnSpc>
                <a:spcPct val="150000"/>
              </a:lnSpc>
              <a:spcBef>
                <a:spcPts val="1200"/>
              </a:spcBef>
              <a:spcAft>
                <a:spcPts val="0"/>
              </a:spcAft>
              <a:buNone/>
            </a:pPr>
            <a:r>
              <a:rPr lang="en" sz="1400">
                <a:solidFill>
                  <a:schemeClr val="lt1"/>
                </a:solidFill>
              </a:rPr>
              <a:t>                                                                                                                              </a:t>
            </a:r>
            <a:r>
              <a:rPr lang="en" sz="1400">
                <a:solidFill>
                  <a:srgbClr val="FF0000"/>
                </a:solidFill>
              </a:rPr>
              <a:t> -The Art of War, Sun Tzu </a:t>
            </a:r>
            <a:endParaRPr sz="1400">
              <a:solidFill>
                <a:srgbClr val="FF0000"/>
              </a:solidFill>
            </a:endParaRPr>
          </a:p>
          <a:p>
            <a:pPr indent="-317500" lvl="0" marL="457200" marR="63500" rtl="0" algn="l">
              <a:lnSpc>
                <a:spcPct val="150000"/>
              </a:lnSpc>
              <a:spcBef>
                <a:spcPts val="1500"/>
              </a:spcBef>
              <a:spcAft>
                <a:spcPts val="0"/>
              </a:spcAft>
              <a:buClr>
                <a:schemeClr val="lt1"/>
              </a:buClr>
              <a:buSzPts val="1400"/>
              <a:buChar char="●"/>
            </a:pPr>
            <a:r>
              <a:rPr lang="en" sz="1400">
                <a:solidFill>
                  <a:schemeClr val="lt1"/>
                </a:solidFill>
              </a:rPr>
              <a:t>The term "red team" comes from military exercises, where the red team takes on the role of the enemy and the blue team defends their position. The same concept is used in cybersecurity, where the red team simulates cyber attacks to test an organization's digital defenses. </a:t>
            </a:r>
            <a:endParaRPr sz="1400">
              <a:solidFill>
                <a:schemeClr val="lt1"/>
              </a:solidFill>
            </a:endParaRPr>
          </a:p>
          <a:p>
            <a:pPr indent="-317500" lvl="0" marL="457200" rtl="0" algn="l">
              <a:lnSpc>
                <a:spcPct val="150000"/>
              </a:lnSpc>
              <a:spcBef>
                <a:spcPts val="0"/>
              </a:spcBef>
              <a:spcAft>
                <a:spcPts val="0"/>
              </a:spcAft>
              <a:buClr>
                <a:schemeClr val="lt1"/>
              </a:buClr>
              <a:buSzPts val="1400"/>
              <a:buChar char="●"/>
            </a:pPr>
            <a:r>
              <a:rPr lang="en" sz="1400">
                <a:solidFill>
                  <a:schemeClr val="lt1"/>
                </a:solidFill>
              </a:rPr>
              <a:t>Here we try to </a:t>
            </a:r>
            <a:r>
              <a:rPr lang="en" sz="1400">
                <a:solidFill>
                  <a:schemeClr val="lt1"/>
                </a:solidFill>
              </a:rPr>
              <a:t>simulate</a:t>
            </a:r>
            <a:r>
              <a:rPr lang="en" sz="1400">
                <a:solidFill>
                  <a:schemeClr val="lt1"/>
                </a:solidFill>
              </a:rPr>
              <a:t> attacks done by attackers like APT(Advanced Persistent Threat) ,</a:t>
            </a:r>
            <a:r>
              <a:rPr lang="en" sz="1400">
                <a:solidFill>
                  <a:schemeClr val="lt1"/>
                </a:solidFill>
              </a:rPr>
              <a:t>Malicious</a:t>
            </a:r>
            <a:r>
              <a:rPr lang="en" sz="1400">
                <a:solidFill>
                  <a:schemeClr val="lt1"/>
                </a:solidFill>
              </a:rPr>
              <a:t> hacker groups.To prevent and secure against actual attacks using TTP( Tactics, Techniques and Procedures).</a:t>
            </a:r>
            <a:endParaRPr sz="1500">
              <a:solidFill>
                <a:schemeClr val="lt1"/>
              </a:solidFill>
            </a:endParaRPr>
          </a:p>
        </p:txBody>
      </p:sp>
      <p:sp>
        <p:nvSpPr>
          <p:cNvPr id="70" name="Google Shape;70;p15"/>
          <p:cNvSpPr txBox="1"/>
          <p:nvPr>
            <p:ph type="title"/>
          </p:nvPr>
        </p:nvSpPr>
        <p:spPr>
          <a:xfrm>
            <a:off x="235500" y="64025"/>
            <a:ext cx="8520600" cy="572700"/>
          </a:xfrm>
          <a:prstGeom prst="rect">
            <a:avLst/>
          </a:prstGeom>
          <a:effectLst>
            <a:outerShdw blurRad="57150" rotWithShape="0" algn="bl" dir="5400000" dist="38100">
              <a:schemeClr val="dk1">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solidFill>
                  <a:schemeClr val="lt1"/>
                </a:solidFill>
              </a:rPr>
              <a:t>Red Teaming 101</a:t>
            </a:r>
            <a:endParaRPr b="1" sz="242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35500" y="64025"/>
            <a:ext cx="8520600" cy="572700"/>
          </a:xfrm>
          <a:prstGeom prst="rect">
            <a:avLst/>
          </a:prstGeom>
          <a:effectLst>
            <a:outerShdw blurRad="57150" rotWithShape="0" algn="bl" dir="5400000" dist="3810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Red Teaming Approach </a:t>
            </a:r>
            <a:endParaRPr b="1"/>
          </a:p>
        </p:txBody>
      </p:sp>
      <p:sp>
        <p:nvSpPr>
          <p:cNvPr id="76" name="Google Shape;76;p16"/>
          <p:cNvSpPr txBox="1"/>
          <p:nvPr>
            <p:ph idx="1" type="body"/>
          </p:nvPr>
        </p:nvSpPr>
        <p:spPr>
          <a:xfrm>
            <a:off x="159300" y="712925"/>
            <a:ext cx="4882800" cy="428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151C2B"/>
                </a:solidFill>
                <a:highlight>
                  <a:srgbClr val="FFFFFF"/>
                </a:highlight>
              </a:rPr>
              <a:t>We will follow </a:t>
            </a:r>
            <a:r>
              <a:rPr lang="en" sz="1400">
                <a:solidFill>
                  <a:srgbClr val="151C2B"/>
                </a:solidFill>
                <a:highlight>
                  <a:srgbClr val="FFFFFF"/>
                </a:highlight>
              </a:rPr>
              <a:t>the</a:t>
            </a:r>
            <a:r>
              <a:rPr lang="en" sz="1400">
                <a:solidFill>
                  <a:srgbClr val="151C2B"/>
                </a:solidFill>
                <a:highlight>
                  <a:srgbClr val="FFFFFF"/>
                </a:highlight>
              </a:rPr>
              <a:t> “Lockheed Martin cyber kill chain” Model</a:t>
            </a:r>
            <a:endParaRPr sz="1400">
              <a:solidFill>
                <a:srgbClr val="151C2B"/>
              </a:solidFill>
              <a:highlight>
                <a:srgbClr val="FFFFFF"/>
              </a:highlight>
            </a:endParaRPr>
          </a:p>
          <a:p>
            <a:pPr indent="0" lvl="0" marL="0" rtl="0" algn="l">
              <a:spcBef>
                <a:spcPts val="1200"/>
              </a:spcBef>
              <a:spcAft>
                <a:spcPts val="0"/>
              </a:spcAft>
              <a:buNone/>
            </a:pPr>
            <a:r>
              <a:rPr lang="en" sz="1400">
                <a:solidFill>
                  <a:srgbClr val="151C2B"/>
                </a:solidFill>
                <a:highlight>
                  <a:srgbClr val="FFFFFF"/>
                </a:highlight>
              </a:rPr>
              <a:t>As it is most recognised and used model in industry.</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1: Recon</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2: </a:t>
            </a:r>
            <a:r>
              <a:rPr lang="en" sz="1400">
                <a:solidFill>
                  <a:srgbClr val="151C2B"/>
                </a:solidFill>
                <a:highlight>
                  <a:srgbClr val="FFFFFF"/>
                </a:highlight>
              </a:rPr>
              <a:t>Weaponization</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3: Delivery</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4: Exploitation</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5: Installation</a:t>
            </a:r>
            <a:endParaRPr sz="1400">
              <a:solidFill>
                <a:srgbClr val="151C2B"/>
              </a:solidFill>
              <a:highlight>
                <a:srgbClr val="FFFFFF"/>
              </a:highlight>
            </a:endParaRPr>
          </a:p>
          <a:p>
            <a:pPr indent="0" lvl="0" marL="0" rtl="0" algn="l">
              <a:spcBef>
                <a:spcPts val="1200"/>
              </a:spcBef>
              <a:spcAft>
                <a:spcPts val="0"/>
              </a:spcAft>
              <a:buClr>
                <a:schemeClr val="dk1"/>
              </a:buClr>
              <a:buSzPts val="1100"/>
              <a:buFont typeface="Arial"/>
              <a:buNone/>
            </a:pPr>
            <a:r>
              <a:rPr lang="en" sz="1400">
                <a:solidFill>
                  <a:srgbClr val="151C2B"/>
                </a:solidFill>
                <a:highlight>
                  <a:srgbClr val="FFFFFF"/>
                </a:highlight>
              </a:rPr>
              <a:t>Step 6: Command and Control</a:t>
            </a:r>
            <a:endParaRPr sz="1400">
              <a:solidFill>
                <a:srgbClr val="151C2B"/>
              </a:solidFill>
              <a:highlight>
                <a:srgbClr val="FFFFFF"/>
              </a:highlight>
            </a:endParaRPr>
          </a:p>
          <a:p>
            <a:pPr indent="0" lvl="0" marL="0" rtl="0" algn="l">
              <a:spcBef>
                <a:spcPts val="1200"/>
              </a:spcBef>
              <a:spcAft>
                <a:spcPts val="1200"/>
              </a:spcAft>
              <a:buNone/>
            </a:pPr>
            <a:r>
              <a:rPr lang="en" sz="1400">
                <a:solidFill>
                  <a:srgbClr val="151C2B"/>
                </a:solidFill>
                <a:highlight>
                  <a:srgbClr val="FFFFFF"/>
                </a:highlight>
              </a:rPr>
              <a:t>Step 7: Actions on Objectives</a:t>
            </a:r>
            <a:endParaRPr sz="1400">
              <a:solidFill>
                <a:srgbClr val="151C2B"/>
              </a:solidFill>
              <a:highlight>
                <a:srgbClr val="FFFFFF"/>
              </a:highlight>
            </a:endParaRPr>
          </a:p>
        </p:txBody>
      </p:sp>
      <p:pic>
        <p:nvPicPr>
          <p:cNvPr id="77" name="Google Shape;77;p16"/>
          <p:cNvPicPr preferRelativeResize="0"/>
          <p:nvPr/>
        </p:nvPicPr>
        <p:blipFill>
          <a:blip r:embed="rId3">
            <a:alphaModFix/>
          </a:blip>
          <a:stretch>
            <a:fillRect/>
          </a:stretch>
        </p:blipFill>
        <p:spPr>
          <a:xfrm>
            <a:off x="4962200" y="64025"/>
            <a:ext cx="4169198" cy="5003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6900" y="-225"/>
            <a:ext cx="59808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Practical approach</a:t>
            </a:r>
            <a:endParaRPr b="1"/>
          </a:p>
        </p:txBody>
      </p:sp>
      <p:sp>
        <p:nvSpPr>
          <p:cNvPr id="83" name="Google Shape;83;p17"/>
          <p:cNvSpPr txBox="1"/>
          <p:nvPr>
            <p:ph idx="1" type="body"/>
          </p:nvPr>
        </p:nvSpPr>
        <p:spPr>
          <a:xfrm>
            <a:off x="83100" y="567225"/>
            <a:ext cx="6042900" cy="44310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Clr>
                <a:schemeClr val="dk1"/>
              </a:buClr>
              <a:buSzPct val="73333"/>
              <a:buFont typeface="Arial"/>
              <a:buNone/>
            </a:pPr>
            <a:r>
              <a:rPr b="1" lang="en" sz="1500">
                <a:solidFill>
                  <a:schemeClr val="dk1"/>
                </a:solidFill>
              </a:rPr>
              <a:t>Reconnaissance:</a:t>
            </a:r>
            <a:r>
              <a:rPr lang="en" sz="1400">
                <a:solidFill>
                  <a:schemeClr val="dk1"/>
                </a:solidFill>
              </a:rPr>
              <a:t> Tools that gather information about the target environment, such as IP addresses, open ports, and network configurations.Also use OSINT to increase attack surface and hidden grounds</a:t>
            </a:r>
            <a:endParaRPr sz="1400">
              <a:solidFill>
                <a:schemeClr val="dk1"/>
              </a:solidFill>
            </a:endParaRPr>
          </a:p>
          <a:p>
            <a:pPr indent="0" lvl="0" marL="0" rtl="0" algn="l">
              <a:lnSpc>
                <a:spcPct val="150000"/>
              </a:lnSpc>
              <a:spcBef>
                <a:spcPts val="1200"/>
              </a:spcBef>
              <a:spcAft>
                <a:spcPts val="0"/>
              </a:spcAft>
              <a:buClr>
                <a:schemeClr val="dk1"/>
              </a:buClr>
              <a:buSzPct val="73333"/>
              <a:buFont typeface="Arial"/>
              <a:buNone/>
            </a:pPr>
            <a:r>
              <a:rPr b="1" lang="en" sz="1500">
                <a:solidFill>
                  <a:schemeClr val="dk1"/>
                </a:solidFill>
              </a:rPr>
              <a:t>Exploitation:</a:t>
            </a:r>
            <a:r>
              <a:rPr lang="en" sz="1400">
                <a:solidFill>
                  <a:schemeClr val="dk1"/>
                </a:solidFill>
              </a:rPr>
              <a:t> Tools that exploit vulnerabilities to gain unauthorized access to systems.Also use social engineering to exploit the organisation.</a:t>
            </a:r>
            <a:endParaRPr sz="1400">
              <a:solidFill>
                <a:schemeClr val="dk1"/>
              </a:solidFill>
            </a:endParaRPr>
          </a:p>
          <a:p>
            <a:pPr indent="0" lvl="0" marL="0" rtl="0" algn="l">
              <a:lnSpc>
                <a:spcPct val="150000"/>
              </a:lnSpc>
              <a:spcBef>
                <a:spcPts val="1200"/>
              </a:spcBef>
              <a:spcAft>
                <a:spcPts val="0"/>
              </a:spcAft>
              <a:buClr>
                <a:schemeClr val="dk1"/>
              </a:buClr>
              <a:buSzPct val="73333"/>
              <a:buFont typeface="Arial"/>
              <a:buNone/>
            </a:pPr>
            <a:r>
              <a:rPr b="1" lang="en" sz="1500">
                <a:solidFill>
                  <a:schemeClr val="dk1"/>
                </a:solidFill>
              </a:rPr>
              <a:t>Privilege Escalation</a:t>
            </a:r>
            <a:r>
              <a:rPr lang="en" sz="1400">
                <a:solidFill>
                  <a:schemeClr val="dk1"/>
                </a:solidFill>
              </a:rPr>
              <a:t>: Tools that elevate the attacker’s permissions to gain higher-level access within the environment.</a:t>
            </a:r>
            <a:endParaRPr sz="1400">
              <a:solidFill>
                <a:schemeClr val="dk1"/>
              </a:solidFill>
            </a:endParaRPr>
          </a:p>
          <a:p>
            <a:pPr indent="0" lvl="0" marL="0" rtl="0" algn="l">
              <a:lnSpc>
                <a:spcPct val="150000"/>
              </a:lnSpc>
              <a:spcBef>
                <a:spcPts val="1200"/>
              </a:spcBef>
              <a:spcAft>
                <a:spcPts val="0"/>
              </a:spcAft>
              <a:buClr>
                <a:schemeClr val="dk1"/>
              </a:buClr>
              <a:buSzPct val="73333"/>
              <a:buFont typeface="Arial"/>
              <a:buNone/>
            </a:pPr>
            <a:r>
              <a:rPr b="1" lang="en" sz="1500">
                <a:solidFill>
                  <a:schemeClr val="dk1"/>
                </a:solidFill>
              </a:rPr>
              <a:t>Lateral Movement:</a:t>
            </a:r>
            <a:r>
              <a:rPr lang="en" sz="1400">
                <a:solidFill>
                  <a:schemeClr val="dk1"/>
                </a:solidFill>
              </a:rPr>
              <a:t> Tools that facilitate movement across the network, allowing the attacker to explore and compromise additional systems.</a:t>
            </a:r>
            <a:endParaRPr sz="1400">
              <a:solidFill>
                <a:schemeClr val="dk1"/>
              </a:solidFill>
            </a:endParaRPr>
          </a:p>
          <a:p>
            <a:pPr indent="0" lvl="0" marL="0" rtl="0" algn="l">
              <a:lnSpc>
                <a:spcPct val="150000"/>
              </a:lnSpc>
              <a:spcBef>
                <a:spcPts val="1200"/>
              </a:spcBef>
              <a:spcAft>
                <a:spcPts val="0"/>
              </a:spcAft>
              <a:buClr>
                <a:schemeClr val="dk1"/>
              </a:buClr>
              <a:buSzPct val="73333"/>
              <a:buFont typeface="Arial"/>
              <a:buNone/>
            </a:pPr>
            <a:r>
              <a:rPr b="1" lang="en" sz="1500">
                <a:solidFill>
                  <a:schemeClr val="dk1"/>
                </a:solidFill>
              </a:rPr>
              <a:t>Exfiltration:</a:t>
            </a:r>
            <a:r>
              <a:rPr lang="en" sz="1400">
                <a:solidFill>
                  <a:schemeClr val="dk1"/>
                </a:solidFill>
              </a:rPr>
              <a:t> Tools that enable the extraction of sensitive data from the target environment.</a:t>
            </a:r>
            <a:endParaRPr sz="1400">
              <a:solidFill>
                <a:schemeClr val="dk1"/>
              </a:solidFill>
            </a:endParaRPr>
          </a:p>
          <a:p>
            <a:pPr indent="0" lvl="0" marL="0" rtl="0" algn="l">
              <a:lnSpc>
                <a:spcPct val="150000"/>
              </a:lnSpc>
              <a:spcBef>
                <a:spcPts val="1200"/>
              </a:spcBef>
              <a:spcAft>
                <a:spcPts val="1200"/>
              </a:spcAft>
              <a:buNone/>
            </a:pPr>
            <a:r>
              <a:rPr b="1" lang="en" sz="1500">
                <a:solidFill>
                  <a:schemeClr val="dk1"/>
                </a:solidFill>
              </a:rPr>
              <a:t>Post-Exploitation:</a:t>
            </a:r>
            <a:r>
              <a:rPr lang="en" sz="1400">
                <a:solidFill>
                  <a:schemeClr val="dk1"/>
                </a:solidFill>
              </a:rPr>
              <a:t> Tools that maintain persistence, clean tracks, or further exploit compromised systems.</a:t>
            </a:r>
            <a:endParaRPr sz="1400">
              <a:solidFill>
                <a:schemeClr val="dk1"/>
              </a:solidFill>
            </a:endParaRPr>
          </a:p>
        </p:txBody>
      </p:sp>
      <p:pic>
        <p:nvPicPr>
          <p:cNvPr id="84" name="Google Shape;84;p17"/>
          <p:cNvPicPr preferRelativeResize="0"/>
          <p:nvPr/>
        </p:nvPicPr>
        <p:blipFill>
          <a:blip r:embed="rId3">
            <a:alphaModFix/>
          </a:blip>
          <a:stretch>
            <a:fillRect/>
          </a:stretch>
        </p:blipFill>
        <p:spPr>
          <a:xfrm>
            <a:off x="6220800" y="60525"/>
            <a:ext cx="2929276" cy="4868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64025"/>
            <a:ext cx="8520600" cy="572700"/>
          </a:xfrm>
          <a:prstGeom prst="rect">
            <a:avLst/>
          </a:prstGeom>
          <a:effectLst>
            <a:outerShdw blurRad="57150" rotWithShape="0" algn="bl" dir="5400000" dist="3810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b="1" lang="en"/>
              <a:t>Tools</a:t>
            </a:r>
            <a:r>
              <a:rPr b="1" lang="en" sz="2420"/>
              <a:t> </a:t>
            </a:r>
            <a:endParaRPr b="1" sz="2420"/>
          </a:p>
        </p:txBody>
      </p:sp>
      <p:sp>
        <p:nvSpPr>
          <p:cNvPr id="90" name="Google Shape;90;p18"/>
          <p:cNvSpPr txBox="1"/>
          <p:nvPr>
            <p:ph idx="1" type="body"/>
          </p:nvPr>
        </p:nvSpPr>
        <p:spPr>
          <a:xfrm>
            <a:off x="311700" y="542875"/>
            <a:ext cx="8755200" cy="26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600">
                <a:solidFill>
                  <a:schemeClr val="dk1"/>
                </a:solidFill>
              </a:rPr>
              <a:t>Reconnaissance:</a:t>
            </a:r>
            <a:r>
              <a:rPr lang="en" sz="1600">
                <a:solidFill>
                  <a:schemeClr val="dk1"/>
                </a:solidFill>
              </a:rPr>
              <a:t> </a:t>
            </a:r>
            <a:r>
              <a:rPr lang="en" sz="1600">
                <a:solidFill>
                  <a:srgbClr val="188038"/>
                </a:solidFill>
                <a:latin typeface="Roboto Mono"/>
                <a:ea typeface="Roboto Mono"/>
                <a:cs typeface="Roboto Mono"/>
                <a:sym typeface="Roboto Mono"/>
              </a:rPr>
              <a:t>Nmap</a:t>
            </a:r>
            <a:r>
              <a:rPr lang="en" sz="1600">
                <a:solidFill>
                  <a:schemeClr val="dk1"/>
                </a:solidFill>
              </a:rPr>
              <a:t>, </a:t>
            </a:r>
            <a:r>
              <a:rPr lang="en" sz="1600">
                <a:solidFill>
                  <a:srgbClr val="188038"/>
                </a:solidFill>
                <a:latin typeface="Roboto Mono"/>
                <a:ea typeface="Roboto Mono"/>
                <a:cs typeface="Roboto Mono"/>
                <a:sym typeface="Roboto Mono"/>
              </a:rPr>
              <a:t>Masscan</a:t>
            </a:r>
            <a:r>
              <a:rPr lang="en" sz="1600">
                <a:solidFill>
                  <a:schemeClr val="dk1"/>
                </a:solidFill>
              </a:rPr>
              <a:t>, </a:t>
            </a:r>
            <a:r>
              <a:rPr lang="en" sz="1600">
                <a:solidFill>
                  <a:srgbClr val="188038"/>
                </a:solidFill>
                <a:latin typeface="Roboto Mono"/>
                <a:ea typeface="Roboto Mono"/>
                <a:cs typeface="Roboto Mono"/>
                <a:sym typeface="Roboto Mono"/>
              </a:rPr>
              <a:t>Recon-ng</a:t>
            </a:r>
            <a:r>
              <a:rPr lang="en" sz="1600">
                <a:solidFill>
                  <a:schemeClr val="dk1"/>
                </a:solidFill>
              </a:rPr>
              <a:t>, </a:t>
            </a:r>
            <a:r>
              <a:rPr lang="en" sz="1600">
                <a:solidFill>
                  <a:srgbClr val="188038"/>
                </a:solidFill>
                <a:latin typeface="Roboto Mono"/>
                <a:ea typeface="Roboto Mono"/>
                <a:cs typeface="Roboto Mono"/>
                <a:sym typeface="Roboto Mono"/>
              </a:rPr>
              <a:t>Amass</a:t>
            </a:r>
            <a:r>
              <a:rPr lang="en" sz="1600">
                <a:solidFill>
                  <a:schemeClr val="dk1"/>
                </a:solidFill>
              </a:rPr>
              <a:t>, </a:t>
            </a:r>
            <a:r>
              <a:rPr lang="en" sz="1600">
                <a:solidFill>
                  <a:srgbClr val="188038"/>
                </a:solidFill>
                <a:latin typeface="Roboto Mono"/>
                <a:ea typeface="Roboto Mono"/>
                <a:cs typeface="Roboto Mono"/>
                <a:sym typeface="Roboto Mono"/>
              </a:rPr>
              <a:t>Sublist3r</a:t>
            </a:r>
            <a:endParaRPr sz="16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b="1" lang="en" sz="1600">
                <a:solidFill>
                  <a:schemeClr val="dk1"/>
                </a:solidFill>
              </a:rPr>
              <a:t>Exploitation:</a:t>
            </a:r>
            <a:r>
              <a:rPr lang="en" sz="1600">
                <a:solidFill>
                  <a:schemeClr val="dk1"/>
                </a:solidFill>
              </a:rPr>
              <a:t> </a:t>
            </a:r>
            <a:r>
              <a:rPr lang="en" sz="1600">
                <a:solidFill>
                  <a:srgbClr val="188038"/>
                </a:solidFill>
                <a:latin typeface="Roboto Mono"/>
                <a:ea typeface="Roboto Mono"/>
                <a:cs typeface="Roboto Mono"/>
                <a:sym typeface="Roboto Mono"/>
              </a:rPr>
              <a:t>Metasploit</a:t>
            </a:r>
            <a:r>
              <a:rPr lang="en" sz="1600">
                <a:solidFill>
                  <a:schemeClr val="dk1"/>
                </a:solidFill>
              </a:rPr>
              <a:t>, </a:t>
            </a:r>
            <a:r>
              <a:rPr lang="en" sz="1600">
                <a:solidFill>
                  <a:srgbClr val="188038"/>
                </a:solidFill>
                <a:latin typeface="Roboto Mono"/>
                <a:ea typeface="Roboto Mono"/>
                <a:cs typeface="Roboto Mono"/>
                <a:sym typeface="Roboto Mono"/>
              </a:rPr>
              <a:t>Impacket</a:t>
            </a:r>
            <a:r>
              <a:rPr lang="en" sz="1600">
                <a:solidFill>
                  <a:schemeClr val="dk1"/>
                </a:solidFill>
              </a:rPr>
              <a:t>, </a:t>
            </a:r>
            <a:r>
              <a:rPr lang="en" sz="1600">
                <a:solidFill>
                  <a:srgbClr val="188038"/>
                </a:solidFill>
                <a:latin typeface="Roboto Mono"/>
                <a:ea typeface="Roboto Mono"/>
                <a:cs typeface="Roboto Mono"/>
                <a:sym typeface="Roboto Mono"/>
              </a:rPr>
              <a:t>Responder</a:t>
            </a:r>
            <a:r>
              <a:rPr lang="en" sz="1600">
                <a:solidFill>
                  <a:schemeClr val="dk1"/>
                </a:solidFill>
              </a:rPr>
              <a:t>, </a:t>
            </a:r>
            <a:r>
              <a:rPr lang="en" sz="1600">
                <a:solidFill>
                  <a:srgbClr val="188038"/>
                </a:solidFill>
                <a:latin typeface="Roboto Mono"/>
                <a:ea typeface="Roboto Mono"/>
                <a:cs typeface="Roboto Mono"/>
                <a:sym typeface="Roboto Mono"/>
              </a:rPr>
              <a:t>SQLmap</a:t>
            </a:r>
            <a:endParaRPr sz="16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b="1" lang="en" sz="1600">
                <a:solidFill>
                  <a:schemeClr val="dk1"/>
                </a:solidFill>
              </a:rPr>
              <a:t>Privilege Escalation:</a:t>
            </a:r>
            <a:r>
              <a:rPr lang="en" sz="1600">
                <a:solidFill>
                  <a:schemeClr val="dk1"/>
                </a:solidFill>
              </a:rPr>
              <a:t> </a:t>
            </a:r>
            <a:r>
              <a:rPr lang="en" sz="1600">
                <a:solidFill>
                  <a:srgbClr val="188038"/>
                </a:solidFill>
                <a:latin typeface="Roboto Mono"/>
                <a:ea typeface="Roboto Mono"/>
                <a:cs typeface="Roboto Mono"/>
                <a:sym typeface="Roboto Mono"/>
              </a:rPr>
              <a:t>WinPEAS</a:t>
            </a:r>
            <a:r>
              <a:rPr lang="en" sz="1600">
                <a:solidFill>
                  <a:schemeClr val="dk1"/>
                </a:solidFill>
              </a:rPr>
              <a:t>, </a:t>
            </a:r>
            <a:r>
              <a:rPr lang="en" sz="1600">
                <a:solidFill>
                  <a:srgbClr val="188038"/>
                </a:solidFill>
                <a:latin typeface="Roboto Mono"/>
                <a:ea typeface="Roboto Mono"/>
                <a:cs typeface="Roboto Mono"/>
                <a:sym typeface="Roboto Mono"/>
              </a:rPr>
              <a:t>PowerUp</a:t>
            </a:r>
            <a:r>
              <a:rPr lang="en" sz="1600">
                <a:solidFill>
                  <a:schemeClr val="dk1"/>
                </a:solidFill>
              </a:rPr>
              <a:t>, </a:t>
            </a:r>
            <a:r>
              <a:rPr lang="en" sz="1600">
                <a:solidFill>
                  <a:srgbClr val="188038"/>
                </a:solidFill>
                <a:latin typeface="Roboto Mono"/>
                <a:ea typeface="Roboto Mono"/>
                <a:cs typeface="Roboto Mono"/>
                <a:sym typeface="Roboto Mono"/>
              </a:rPr>
              <a:t>BloodHound</a:t>
            </a:r>
            <a:r>
              <a:rPr lang="en" sz="1600">
                <a:solidFill>
                  <a:schemeClr val="dk1"/>
                </a:solidFill>
              </a:rPr>
              <a:t>, </a:t>
            </a:r>
            <a:r>
              <a:rPr lang="en" sz="1600">
                <a:solidFill>
                  <a:srgbClr val="188038"/>
                </a:solidFill>
                <a:latin typeface="Roboto Mono"/>
                <a:ea typeface="Roboto Mono"/>
                <a:cs typeface="Roboto Mono"/>
                <a:sym typeface="Roboto Mono"/>
              </a:rPr>
              <a:t>Kerbrute</a:t>
            </a:r>
            <a:endParaRPr sz="16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b="1" lang="en" sz="1600">
                <a:solidFill>
                  <a:schemeClr val="dk1"/>
                </a:solidFill>
              </a:rPr>
              <a:t>Lateral Movement:</a:t>
            </a:r>
            <a:r>
              <a:rPr lang="en" sz="1600">
                <a:solidFill>
                  <a:schemeClr val="dk1"/>
                </a:solidFill>
              </a:rPr>
              <a:t> </a:t>
            </a:r>
            <a:r>
              <a:rPr lang="en" sz="1600">
                <a:solidFill>
                  <a:srgbClr val="188038"/>
                </a:solidFill>
                <a:latin typeface="Roboto Mono"/>
                <a:ea typeface="Roboto Mono"/>
                <a:cs typeface="Roboto Mono"/>
                <a:sym typeface="Roboto Mono"/>
              </a:rPr>
              <a:t>PSExec</a:t>
            </a:r>
            <a:r>
              <a:rPr lang="en" sz="1600">
                <a:solidFill>
                  <a:schemeClr val="dk1"/>
                </a:solidFill>
              </a:rPr>
              <a:t>, </a:t>
            </a:r>
            <a:r>
              <a:rPr lang="en" sz="1600">
                <a:solidFill>
                  <a:srgbClr val="188038"/>
                </a:solidFill>
                <a:latin typeface="Roboto Mono"/>
                <a:ea typeface="Roboto Mono"/>
                <a:cs typeface="Roboto Mono"/>
                <a:sym typeface="Roboto Mono"/>
              </a:rPr>
              <a:t>WMIC</a:t>
            </a:r>
            <a:r>
              <a:rPr lang="en" sz="1600">
                <a:solidFill>
                  <a:schemeClr val="dk1"/>
                </a:solidFill>
              </a:rPr>
              <a:t>, </a:t>
            </a:r>
            <a:r>
              <a:rPr lang="en" sz="1600">
                <a:solidFill>
                  <a:srgbClr val="188038"/>
                </a:solidFill>
                <a:latin typeface="Roboto Mono"/>
                <a:ea typeface="Roboto Mono"/>
                <a:cs typeface="Roboto Mono"/>
                <a:sym typeface="Roboto Mono"/>
              </a:rPr>
              <a:t>Rubeus</a:t>
            </a:r>
            <a:r>
              <a:rPr lang="en" sz="1600">
                <a:solidFill>
                  <a:schemeClr val="dk1"/>
                </a:solidFill>
              </a:rPr>
              <a:t>, </a:t>
            </a:r>
            <a:r>
              <a:rPr lang="en" sz="1600">
                <a:solidFill>
                  <a:srgbClr val="188038"/>
                </a:solidFill>
                <a:latin typeface="Roboto Mono"/>
                <a:ea typeface="Roboto Mono"/>
                <a:cs typeface="Roboto Mono"/>
                <a:sym typeface="Roboto Mono"/>
              </a:rPr>
              <a:t>CrackMapExec</a:t>
            </a:r>
            <a:endParaRPr sz="16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b="1" lang="en" sz="1600">
                <a:solidFill>
                  <a:schemeClr val="dk1"/>
                </a:solidFill>
              </a:rPr>
              <a:t>Persistence:</a:t>
            </a:r>
            <a:r>
              <a:rPr lang="en" sz="1600">
                <a:solidFill>
                  <a:schemeClr val="dk1"/>
                </a:solidFill>
              </a:rPr>
              <a:t> </a:t>
            </a:r>
            <a:r>
              <a:rPr lang="en" sz="1600">
                <a:solidFill>
                  <a:srgbClr val="188038"/>
                </a:solidFill>
                <a:latin typeface="Roboto Mono"/>
                <a:ea typeface="Roboto Mono"/>
                <a:cs typeface="Roboto Mono"/>
                <a:sym typeface="Roboto Mono"/>
              </a:rPr>
              <a:t>Empire</a:t>
            </a:r>
            <a:r>
              <a:rPr lang="en" sz="1600">
                <a:solidFill>
                  <a:schemeClr val="dk1"/>
                </a:solidFill>
              </a:rPr>
              <a:t>, </a:t>
            </a:r>
            <a:r>
              <a:rPr lang="en" sz="1600">
                <a:solidFill>
                  <a:srgbClr val="188038"/>
                </a:solidFill>
                <a:latin typeface="Roboto Mono"/>
                <a:ea typeface="Roboto Mono"/>
                <a:cs typeface="Roboto Mono"/>
                <a:sym typeface="Roboto Mono"/>
              </a:rPr>
              <a:t>Cobalt Strike</a:t>
            </a:r>
            <a:r>
              <a:rPr lang="en" sz="1600">
                <a:solidFill>
                  <a:schemeClr val="dk1"/>
                </a:solidFill>
              </a:rPr>
              <a:t>, </a:t>
            </a:r>
            <a:r>
              <a:rPr lang="en" sz="1600">
                <a:solidFill>
                  <a:srgbClr val="188038"/>
                </a:solidFill>
                <a:latin typeface="Roboto Mono"/>
                <a:ea typeface="Roboto Mono"/>
                <a:cs typeface="Roboto Mono"/>
                <a:sym typeface="Roboto Mono"/>
              </a:rPr>
              <a:t>Mimikatz</a:t>
            </a:r>
            <a:endParaRPr sz="16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b="1" lang="en" sz="1600">
                <a:solidFill>
                  <a:schemeClr val="dk1"/>
                </a:solidFill>
              </a:rPr>
              <a:t>Data Exfiltration:</a:t>
            </a:r>
            <a:r>
              <a:rPr lang="en" sz="1600">
                <a:solidFill>
                  <a:schemeClr val="dk1"/>
                </a:solidFill>
              </a:rPr>
              <a:t> </a:t>
            </a:r>
            <a:r>
              <a:rPr lang="en" sz="1600">
                <a:solidFill>
                  <a:srgbClr val="188038"/>
                </a:solidFill>
                <a:latin typeface="Roboto Mono"/>
                <a:ea typeface="Roboto Mono"/>
                <a:cs typeface="Roboto Mono"/>
                <a:sym typeface="Roboto Mono"/>
              </a:rPr>
              <a:t>DNSCat</a:t>
            </a:r>
            <a:r>
              <a:rPr lang="en" sz="1600">
                <a:solidFill>
                  <a:schemeClr val="dk1"/>
                </a:solidFill>
              </a:rPr>
              <a:t>, </a:t>
            </a:r>
            <a:r>
              <a:rPr lang="en" sz="1600">
                <a:solidFill>
                  <a:srgbClr val="188038"/>
                </a:solidFill>
                <a:latin typeface="Roboto Mono"/>
                <a:ea typeface="Roboto Mono"/>
                <a:cs typeface="Roboto Mono"/>
                <a:sym typeface="Roboto Mono"/>
              </a:rPr>
              <a:t>Powershell Empire</a:t>
            </a:r>
            <a:r>
              <a:rPr lang="en" sz="1600">
                <a:solidFill>
                  <a:schemeClr val="dk1"/>
                </a:solidFill>
              </a:rPr>
              <a:t>, </a:t>
            </a:r>
            <a:r>
              <a:rPr lang="en" sz="1600">
                <a:solidFill>
                  <a:srgbClr val="188038"/>
                </a:solidFill>
                <a:latin typeface="Roboto Mono"/>
                <a:ea typeface="Roboto Mono"/>
                <a:cs typeface="Roboto Mono"/>
                <a:sym typeface="Roboto Mono"/>
              </a:rPr>
              <a:t>HTTPS Tunnels</a:t>
            </a:r>
            <a:endParaRPr sz="1600"/>
          </a:p>
        </p:txBody>
      </p:sp>
      <p:pic>
        <p:nvPicPr>
          <p:cNvPr id="91" name="Google Shape;91;p18"/>
          <p:cNvPicPr preferRelativeResize="0"/>
          <p:nvPr/>
        </p:nvPicPr>
        <p:blipFill>
          <a:blip r:embed="rId3">
            <a:alphaModFix/>
          </a:blip>
          <a:stretch>
            <a:fillRect/>
          </a:stretch>
        </p:blipFill>
        <p:spPr>
          <a:xfrm>
            <a:off x="43650" y="3337500"/>
            <a:ext cx="9023250" cy="173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95050" y="825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AWS Red Teaming</a:t>
            </a:r>
            <a:endParaRPr/>
          </a:p>
        </p:txBody>
      </p:sp>
      <p:sp>
        <p:nvSpPr>
          <p:cNvPr id="97" name="Google Shape;97;p19"/>
          <p:cNvSpPr txBox="1"/>
          <p:nvPr>
            <p:ph idx="1" type="body"/>
          </p:nvPr>
        </p:nvSpPr>
        <p:spPr>
          <a:xfrm>
            <a:off x="311700" y="579075"/>
            <a:ext cx="8520600" cy="44880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b="1" lang="en" sz="1100">
                <a:solidFill>
                  <a:schemeClr val="dk1"/>
                </a:solidFill>
              </a:rPr>
              <a:t>   1.Reconnaissance:</a:t>
            </a:r>
            <a:endParaRPr b="1" sz="1100">
              <a:solidFill>
                <a:schemeClr val="dk1"/>
              </a:solidFill>
            </a:endParaRPr>
          </a:p>
          <a:p>
            <a:pPr indent="-298450" lvl="1" marL="914400" rtl="0" algn="l">
              <a:spcBef>
                <a:spcPts val="1200"/>
              </a:spcBef>
              <a:spcAft>
                <a:spcPts val="0"/>
              </a:spcAft>
              <a:buClr>
                <a:schemeClr val="dk1"/>
              </a:buClr>
              <a:buSzPts val="1100"/>
              <a:buChar char="○"/>
            </a:pPr>
            <a:r>
              <a:rPr lang="en" sz="1100">
                <a:solidFill>
                  <a:schemeClr val="dk1"/>
                </a:solidFill>
              </a:rPr>
              <a:t>Enumerate AWS assets (EC2, S3, IAM, RDS).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Identify exposed services, misconfigurations, and leaked credentials.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Use OSINT tools like </a:t>
            </a:r>
            <a:r>
              <a:rPr lang="en" sz="1100">
                <a:solidFill>
                  <a:srgbClr val="188038"/>
                </a:solidFill>
                <a:latin typeface="Roboto Mono"/>
                <a:ea typeface="Roboto Mono"/>
                <a:cs typeface="Roboto Mono"/>
                <a:sym typeface="Roboto Mono"/>
              </a:rPr>
              <a:t>CloudMapper</a:t>
            </a:r>
            <a:r>
              <a:rPr lang="en" sz="1100">
                <a:solidFill>
                  <a:schemeClr val="dk1"/>
                </a:solidFill>
              </a:rPr>
              <a:t> and </a:t>
            </a:r>
            <a:r>
              <a:rPr lang="en" sz="1100">
                <a:solidFill>
                  <a:srgbClr val="188038"/>
                </a:solidFill>
                <a:latin typeface="Roboto Mono"/>
                <a:ea typeface="Roboto Mono"/>
                <a:cs typeface="Roboto Mono"/>
                <a:sym typeface="Roboto Mono"/>
              </a:rPr>
              <a:t>AWSRecon</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Initial Access:</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Exploit misconfigured IAM policies, S3 buckets, or leaked AWS keys.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Utilize SSRF or web application vulnerabilities to gain access.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Tools: </a:t>
            </a:r>
            <a:r>
              <a:rPr lang="en" sz="1100">
                <a:solidFill>
                  <a:srgbClr val="188038"/>
                </a:solidFill>
                <a:latin typeface="Roboto Mono"/>
                <a:ea typeface="Roboto Mono"/>
                <a:cs typeface="Roboto Mono"/>
                <a:sym typeface="Roboto Mono"/>
              </a:rPr>
              <a:t>Pacu</a:t>
            </a:r>
            <a:r>
              <a:rPr lang="en" sz="1100">
                <a:solidFill>
                  <a:schemeClr val="dk1"/>
                </a:solidFill>
              </a:rPr>
              <a:t>, </a:t>
            </a:r>
            <a:r>
              <a:rPr lang="en" sz="1100">
                <a:solidFill>
                  <a:srgbClr val="188038"/>
                </a:solidFill>
                <a:latin typeface="Roboto Mono"/>
                <a:ea typeface="Roboto Mono"/>
                <a:cs typeface="Roboto Mono"/>
                <a:sym typeface="Roboto Mono"/>
              </a:rPr>
              <a:t>nimbostratus</a:t>
            </a:r>
            <a:r>
              <a:rPr lang="en" sz="1100">
                <a:solidFill>
                  <a:schemeClr val="dk1"/>
                </a:solidFill>
              </a:rPr>
              <a:t>, </a:t>
            </a:r>
            <a:r>
              <a:rPr lang="en" sz="1100">
                <a:solidFill>
                  <a:srgbClr val="188038"/>
                </a:solidFill>
                <a:latin typeface="Roboto Mono"/>
                <a:ea typeface="Roboto Mono"/>
                <a:cs typeface="Roboto Mono"/>
                <a:sym typeface="Roboto Mono"/>
              </a:rPr>
              <a:t>ScoutSuite</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Privilege Escalation:</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Exploit weak IAM roles, policies, or credentials.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Abuse IAM trust policies or escalate privileges via Lambda functions.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Tools: </a:t>
            </a:r>
            <a:r>
              <a:rPr lang="en" sz="1100">
                <a:solidFill>
                  <a:srgbClr val="188038"/>
                </a:solidFill>
                <a:latin typeface="Roboto Mono"/>
                <a:ea typeface="Roboto Mono"/>
                <a:cs typeface="Roboto Mono"/>
                <a:sym typeface="Roboto Mono"/>
              </a:rPr>
              <a:t>AWSPX</a:t>
            </a:r>
            <a:r>
              <a:rPr lang="en" sz="1100">
                <a:solidFill>
                  <a:schemeClr val="dk1"/>
                </a:solidFill>
              </a:rPr>
              <a:t>, </a:t>
            </a:r>
            <a:r>
              <a:rPr lang="en" sz="1100">
                <a:solidFill>
                  <a:srgbClr val="188038"/>
                </a:solidFill>
                <a:latin typeface="Roboto Mono"/>
                <a:ea typeface="Roboto Mono"/>
                <a:cs typeface="Roboto Mono"/>
                <a:sym typeface="Roboto Mono"/>
              </a:rPr>
              <a:t>WeirdAAL</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Lateral Movement:</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Pivot across AWS services (EC2 instances, RDS, Lambda).</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Access and compromise additional AWS accounts using </a:t>
            </a:r>
            <a:r>
              <a:rPr lang="en" sz="1100">
                <a:solidFill>
                  <a:srgbClr val="188038"/>
                </a:solidFill>
                <a:latin typeface="Roboto Mono"/>
                <a:ea typeface="Roboto Mono"/>
                <a:cs typeface="Roboto Mono"/>
                <a:sym typeface="Roboto Mono"/>
              </a:rPr>
              <a:t>AssumeRole</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Tools: </a:t>
            </a:r>
            <a:r>
              <a:rPr lang="en" sz="1100">
                <a:solidFill>
                  <a:srgbClr val="188038"/>
                </a:solidFill>
                <a:latin typeface="Roboto Mono"/>
                <a:ea typeface="Roboto Mono"/>
                <a:cs typeface="Roboto Mono"/>
                <a:sym typeface="Roboto Mono"/>
              </a:rPr>
              <a:t>Pacu</a:t>
            </a:r>
            <a:r>
              <a:rPr lang="en" sz="1100">
                <a:solidFill>
                  <a:schemeClr val="dk1"/>
                </a:solidFill>
              </a:rPr>
              <a:t>, </a:t>
            </a:r>
            <a:r>
              <a:rPr lang="en" sz="1100">
                <a:solidFill>
                  <a:srgbClr val="188038"/>
                </a:solidFill>
                <a:latin typeface="Roboto Mono"/>
                <a:ea typeface="Roboto Mono"/>
                <a:cs typeface="Roboto Mono"/>
                <a:sym typeface="Roboto Mono"/>
              </a:rPr>
              <a:t>AWS CLI</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Persistence:</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Create backdoors (new IAM users, access keys, EC2 instances).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Use CloudFormation templates or Lambda functions for stealthy persistence.</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Tools: </a:t>
            </a:r>
            <a:r>
              <a:rPr lang="en" sz="1100">
                <a:solidFill>
                  <a:srgbClr val="188038"/>
                </a:solidFill>
                <a:latin typeface="Roboto Mono"/>
                <a:ea typeface="Roboto Mono"/>
                <a:cs typeface="Roboto Mono"/>
                <a:sym typeface="Roboto Mono"/>
              </a:rPr>
              <a:t>BackdoorFactory</a:t>
            </a:r>
            <a:r>
              <a:rPr lang="en" sz="1100">
                <a:solidFill>
                  <a:schemeClr val="dk1"/>
                </a:solidFill>
              </a:rPr>
              <a:t>, </a:t>
            </a:r>
            <a:r>
              <a:rPr lang="en" sz="1100">
                <a:solidFill>
                  <a:srgbClr val="188038"/>
                </a:solidFill>
                <a:latin typeface="Roboto Mono"/>
                <a:ea typeface="Roboto Mono"/>
                <a:cs typeface="Roboto Mono"/>
                <a:sym typeface="Roboto Mono"/>
              </a:rPr>
              <a:t>AWS Shell</a:t>
            </a:r>
            <a:r>
              <a:rPr lang="en"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Exfiltration and Cleanup:</a:t>
            </a:r>
            <a:endParaRPr b="1"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Exfiltrate sensitive data (e.g., S3 buckets, RDS snapshots).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Cover tracks by deleting CloudTrail logs and modifying AWS CloudWatch configurations.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Tools: </a:t>
            </a:r>
            <a:r>
              <a:rPr lang="en" sz="1100">
                <a:solidFill>
                  <a:srgbClr val="188038"/>
                </a:solidFill>
                <a:latin typeface="Roboto Mono"/>
                <a:ea typeface="Roboto Mono"/>
                <a:cs typeface="Roboto Mono"/>
                <a:sym typeface="Roboto Mono"/>
              </a:rPr>
              <a:t>S3Copy</a:t>
            </a:r>
            <a:r>
              <a:rPr lang="en" sz="1100">
                <a:solidFill>
                  <a:schemeClr val="dk1"/>
                </a:solidFill>
              </a:rPr>
              <a:t>, </a:t>
            </a:r>
            <a:r>
              <a:rPr lang="en" sz="1100">
                <a:solidFill>
                  <a:srgbClr val="188038"/>
                </a:solidFill>
                <a:latin typeface="Roboto Mono"/>
                <a:ea typeface="Roboto Mono"/>
                <a:cs typeface="Roboto Mono"/>
                <a:sym typeface="Roboto Mono"/>
              </a:rPr>
              <a:t>CloudGoat</a:t>
            </a:r>
            <a:r>
              <a:rPr lang="en" sz="1100">
                <a:solidFill>
                  <a:schemeClr val="dk1"/>
                </a:solidFill>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35500" y="64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t>EDR Bypass Techniques</a:t>
            </a:r>
            <a:endParaRPr b="1" sz="2420"/>
          </a:p>
        </p:txBody>
      </p:sp>
      <p:sp>
        <p:nvSpPr>
          <p:cNvPr id="103" name="Google Shape;103;p20"/>
          <p:cNvSpPr txBox="1"/>
          <p:nvPr>
            <p:ph idx="1" type="body"/>
          </p:nvPr>
        </p:nvSpPr>
        <p:spPr>
          <a:xfrm>
            <a:off x="159300" y="636725"/>
            <a:ext cx="8780700" cy="44307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1200"/>
              </a:spcBef>
              <a:spcAft>
                <a:spcPts val="0"/>
              </a:spcAft>
              <a:buClr>
                <a:schemeClr val="dk1"/>
              </a:buClr>
              <a:buSzPct val="100000"/>
              <a:buAutoNum type="arabicPeriod"/>
            </a:pPr>
            <a:r>
              <a:rPr b="1" lang="en" sz="1100">
                <a:solidFill>
                  <a:schemeClr val="dk1"/>
                </a:solidFill>
              </a:rPr>
              <a:t>Living off the Land (LotL):</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Leverage built-in tools and legitimate binaries (LOLBAS) like </a:t>
            </a:r>
            <a:r>
              <a:rPr lang="en" sz="1100">
                <a:solidFill>
                  <a:srgbClr val="188038"/>
                </a:solidFill>
                <a:latin typeface="Roboto Mono"/>
                <a:ea typeface="Roboto Mono"/>
                <a:cs typeface="Roboto Mono"/>
                <a:sym typeface="Roboto Mono"/>
              </a:rPr>
              <a:t>PowerShell</a:t>
            </a:r>
            <a:r>
              <a:rPr lang="en" sz="1100">
                <a:solidFill>
                  <a:schemeClr val="dk1"/>
                </a:solidFill>
              </a:rPr>
              <a:t>, </a:t>
            </a:r>
            <a:r>
              <a:rPr lang="en" sz="1100">
                <a:solidFill>
                  <a:srgbClr val="188038"/>
                </a:solidFill>
                <a:latin typeface="Roboto Mono"/>
                <a:ea typeface="Roboto Mono"/>
                <a:cs typeface="Roboto Mono"/>
                <a:sym typeface="Roboto Mono"/>
              </a:rPr>
              <a:t>MSHTA</a:t>
            </a:r>
            <a:r>
              <a:rPr lang="en" sz="1100">
                <a:solidFill>
                  <a:schemeClr val="dk1"/>
                </a:solidFill>
              </a:rPr>
              <a:t>, </a:t>
            </a:r>
            <a:r>
              <a:rPr lang="en" sz="1100">
                <a:solidFill>
                  <a:srgbClr val="188038"/>
                </a:solidFill>
                <a:latin typeface="Roboto Mono"/>
                <a:ea typeface="Roboto Mono"/>
                <a:cs typeface="Roboto Mono"/>
                <a:sym typeface="Roboto Mono"/>
              </a:rPr>
              <a:t>WMI</a:t>
            </a:r>
            <a:r>
              <a:rPr lang="en" sz="1100">
                <a:solidFill>
                  <a:schemeClr val="dk1"/>
                </a:solidFill>
              </a:rPr>
              <a:t>, and </a:t>
            </a:r>
            <a:r>
              <a:rPr lang="en" sz="1100">
                <a:solidFill>
                  <a:srgbClr val="188038"/>
                </a:solidFill>
                <a:latin typeface="Roboto Mono"/>
                <a:ea typeface="Roboto Mono"/>
                <a:cs typeface="Roboto Mono"/>
                <a:sym typeface="Roboto Mono"/>
              </a:rPr>
              <a:t>CertUtil</a:t>
            </a:r>
            <a:r>
              <a:rPr lang="en" sz="1100">
                <a:solidFill>
                  <a:schemeClr val="dk1"/>
                </a:solidFill>
              </a:rPr>
              <a:t> to perform malicious activities.</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Example: Using </a:t>
            </a:r>
            <a:r>
              <a:rPr lang="en" sz="1100">
                <a:solidFill>
                  <a:srgbClr val="188038"/>
                </a:solidFill>
                <a:latin typeface="Roboto Mono"/>
                <a:ea typeface="Roboto Mono"/>
                <a:cs typeface="Roboto Mono"/>
                <a:sym typeface="Roboto Mono"/>
              </a:rPr>
              <a:t>PowerShell</a:t>
            </a:r>
            <a:r>
              <a:rPr lang="en" sz="1100">
                <a:solidFill>
                  <a:schemeClr val="dk1"/>
                </a:solidFill>
              </a:rPr>
              <a:t> scripts for fileless malware execution.</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Obfuscation:</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Obfuscate payloads or scripts to avoid signature-based detection.</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Techniques: </a:t>
            </a:r>
            <a:r>
              <a:rPr lang="en" sz="1100">
                <a:solidFill>
                  <a:srgbClr val="188038"/>
                </a:solidFill>
                <a:latin typeface="Roboto Mono"/>
                <a:ea typeface="Roboto Mono"/>
                <a:cs typeface="Roboto Mono"/>
                <a:sym typeface="Roboto Mono"/>
              </a:rPr>
              <a:t>Base64</a:t>
            </a:r>
            <a:r>
              <a:rPr lang="en" sz="1100">
                <a:solidFill>
                  <a:schemeClr val="dk1"/>
                </a:solidFill>
              </a:rPr>
              <a:t> encoding, string manipulation, and dynamic code execution.</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Tools: </a:t>
            </a:r>
            <a:r>
              <a:rPr lang="en" sz="1100">
                <a:solidFill>
                  <a:srgbClr val="188038"/>
                </a:solidFill>
                <a:latin typeface="Roboto Mono"/>
                <a:ea typeface="Roboto Mono"/>
                <a:cs typeface="Roboto Mono"/>
                <a:sym typeface="Roboto Mono"/>
              </a:rPr>
              <a:t>Invoke-Obfuscation</a:t>
            </a:r>
            <a:r>
              <a:rPr lang="en" sz="1100">
                <a:solidFill>
                  <a:schemeClr val="dk1"/>
                </a:solidFill>
              </a:rPr>
              <a:t>, </a:t>
            </a:r>
            <a:r>
              <a:rPr lang="en" sz="1100">
                <a:solidFill>
                  <a:srgbClr val="188038"/>
                </a:solidFill>
                <a:latin typeface="Roboto Mono"/>
                <a:ea typeface="Roboto Mono"/>
                <a:cs typeface="Roboto Mono"/>
                <a:sym typeface="Roboto Mono"/>
              </a:rPr>
              <a:t>Invoke-DOSfuscation</a:t>
            </a:r>
            <a:r>
              <a:rPr lang="en" sz="1100">
                <a:solidFill>
                  <a:schemeClr val="dk1"/>
                </a:solidFill>
              </a:rPr>
              <a:t>.</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In-Memory Execution:</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Load and execute payloads directly in memory without touching disk, reducing the chances of being detected by EDR.</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Techniques: </a:t>
            </a:r>
            <a:r>
              <a:rPr lang="en" sz="1100">
                <a:solidFill>
                  <a:srgbClr val="188038"/>
                </a:solidFill>
                <a:latin typeface="Roboto Mono"/>
                <a:ea typeface="Roboto Mono"/>
                <a:cs typeface="Roboto Mono"/>
                <a:sym typeface="Roboto Mono"/>
              </a:rPr>
              <a:t>Reflective DLL Injection</a:t>
            </a:r>
            <a:r>
              <a:rPr lang="en" sz="1100">
                <a:solidFill>
                  <a:schemeClr val="dk1"/>
                </a:solidFill>
              </a:rPr>
              <a:t>, </a:t>
            </a:r>
            <a:r>
              <a:rPr lang="en" sz="1100">
                <a:solidFill>
                  <a:srgbClr val="188038"/>
                </a:solidFill>
                <a:latin typeface="Roboto Mono"/>
                <a:ea typeface="Roboto Mono"/>
                <a:cs typeface="Roboto Mono"/>
                <a:sym typeface="Roboto Mono"/>
              </a:rPr>
              <a:t>Process Hollowing</a:t>
            </a:r>
            <a:r>
              <a:rPr lang="en" sz="1100">
                <a:solidFill>
                  <a:schemeClr val="dk1"/>
                </a:solidFill>
              </a:rPr>
              <a:t>, </a:t>
            </a:r>
            <a:r>
              <a:rPr lang="en" sz="1100">
                <a:solidFill>
                  <a:srgbClr val="188038"/>
                </a:solidFill>
                <a:latin typeface="Roboto Mono"/>
                <a:ea typeface="Roboto Mono"/>
                <a:cs typeface="Roboto Mono"/>
                <a:sym typeface="Roboto Mono"/>
              </a:rPr>
              <a:t>Shellcode Injection</a:t>
            </a:r>
            <a:r>
              <a:rPr lang="en" sz="1100">
                <a:solidFill>
                  <a:schemeClr val="dk1"/>
                </a:solidFill>
              </a:rPr>
              <a:t>.</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Tools: </a:t>
            </a:r>
            <a:r>
              <a:rPr lang="en" sz="1100">
                <a:solidFill>
                  <a:srgbClr val="188038"/>
                </a:solidFill>
                <a:latin typeface="Roboto Mono"/>
                <a:ea typeface="Roboto Mono"/>
                <a:cs typeface="Roboto Mono"/>
                <a:sym typeface="Roboto Mono"/>
              </a:rPr>
              <a:t>Cobalt Strike</a:t>
            </a:r>
            <a:r>
              <a:rPr lang="en" sz="1100">
                <a:solidFill>
                  <a:schemeClr val="dk1"/>
                </a:solidFill>
              </a:rPr>
              <a:t>, </a:t>
            </a:r>
            <a:r>
              <a:rPr lang="en" sz="1100">
                <a:solidFill>
                  <a:srgbClr val="188038"/>
                </a:solidFill>
                <a:latin typeface="Roboto Mono"/>
                <a:ea typeface="Roboto Mono"/>
                <a:cs typeface="Roboto Mono"/>
                <a:sym typeface="Roboto Mono"/>
              </a:rPr>
              <a:t>Donut</a:t>
            </a:r>
            <a:r>
              <a:rPr lang="en" sz="1100">
                <a:solidFill>
                  <a:schemeClr val="dk1"/>
                </a:solidFill>
              </a:rPr>
              <a:t>, </a:t>
            </a:r>
            <a:r>
              <a:rPr lang="en" sz="1100">
                <a:solidFill>
                  <a:srgbClr val="188038"/>
                </a:solidFill>
                <a:latin typeface="Roboto Mono"/>
                <a:ea typeface="Roboto Mono"/>
                <a:cs typeface="Roboto Mono"/>
                <a:sym typeface="Roboto Mono"/>
              </a:rPr>
              <a:t>SharpSploit</a:t>
            </a:r>
            <a:r>
              <a:rPr lang="en" sz="1100">
                <a:solidFill>
                  <a:schemeClr val="dk1"/>
                </a:solidFill>
              </a:rPr>
              <a:t>.</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Process Injection:</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Inject malicious code into legitimate processes to mask the activity.</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Techniques: </a:t>
            </a:r>
            <a:r>
              <a:rPr lang="en" sz="1100">
                <a:solidFill>
                  <a:srgbClr val="188038"/>
                </a:solidFill>
                <a:latin typeface="Roboto Mono"/>
                <a:ea typeface="Roboto Mono"/>
                <a:cs typeface="Roboto Mono"/>
                <a:sym typeface="Roboto Mono"/>
              </a:rPr>
              <a:t>DLL Injection</a:t>
            </a:r>
            <a:r>
              <a:rPr lang="en" sz="1100">
                <a:solidFill>
                  <a:schemeClr val="dk1"/>
                </a:solidFill>
              </a:rPr>
              <a:t>, </a:t>
            </a:r>
            <a:r>
              <a:rPr lang="en" sz="1100">
                <a:solidFill>
                  <a:srgbClr val="188038"/>
                </a:solidFill>
                <a:latin typeface="Roboto Mono"/>
                <a:ea typeface="Roboto Mono"/>
                <a:cs typeface="Roboto Mono"/>
                <a:sym typeface="Roboto Mono"/>
              </a:rPr>
              <a:t>APC (Asynchronous Procedure Call) Injection</a:t>
            </a:r>
            <a:r>
              <a:rPr lang="en" sz="1100">
                <a:solidFill>
                  <a:schemeClr val="dk1"/>
                </a:solidFill>
              </a:rPr>
              <a:t>, </a:t>
            </a:r>
            <a:r>
              <a:rPr lang="en" sz="1100">
                <a:solidFill>
                  <a:srgbClr val="188038"/>
                </a:solidFill>
                <a:latin typeface="Roboto Mono"/>
                <a:ea typeface="Roboto Mono"/>
                <a:cs typeface="Roboto Mono"/>
                <a:sym typeface="Roboto Mono"/>
              </a:rPr>
              <a:t>Remote Thread Injection</a:t>
            </a:r>
            <a:r>
              <a:rPr lang="en" sz="1100">
                <a:solidFill>
                  <a:schemeClr val="dk1"/>
                </a:solidFill>
              </a:rPr>
              <a:t>.</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Tools: </a:t>
            </a:r>
            <a:r>
              <a:rPr lang="en" sz="1100">
                <a:solidFill>
                  <a:srgbClr val="188038"/>
                </a:solidFill>
                <a:latin typeface="Roboto Mono"/>
                <a:ea typeface="Roboto Mono"/>
                <a:cs typeface="Roboto Mono"/>
                <a:sym typeface="Roboto Mono"/>
              </a:rPr>
              <a:t>Mimikatz</a:t>
            </a:r>
            <a:r>
              <a:rPr lang="en" sz="1100">
                <a:solidFill>
                  <a:schemeClr val="dk1"/>
                </a:solidFill>
              </a:rPr>
              <a:t>, </a:t>
            </a:r>
            <a:r>
              <a:rPr lang="en" sz="1100">
                <a:solidFill>
                  <a:srgbClr val="188038"/>
                </a:solidFill>
                <a:latin typeface="Roboto Mono"/>
                <a:ea typeface="Roboto Mono"/>
                <a:cs typeface="Roboto Mono"/>
                <a:sym typeface="Roboto Mono"/>
              </a:rPr>
              <a:t>Cobalt Strike</a:t>
            </a:r>
            <a:r>
              <a:rPr lang="en" sz="1100">
                <a:solidFill>
                  <a:schemeClr val="dk1"/>
                </a:solidFill>
              </a:rPr>
              <a:t>, </a:t>
            </a:r>
            <a:r>
              <a:rPr lang="en" sz="1100">
                <a:solidFill>
                  <a:srgbClr val="188038"/>
                </a:solidFill>
                <a:latin typeface="Roboto Mono"/>
                <a:ea typeface="Roboto Mono"/>
                <a:cs typeface="Roboto Mono"/>
                <a:sym typeface="Roboto Mono"/>
              </a:rPr>
              <a:t>Metasploit</a:t>
            </a:r>
            <a:r>
              <a:rPr lang="en" sz="1100">
                <a:solidFill>
                  <a:schemeClr val="dk1"/>
                </a:solidFill>
              </a:rPr>
              <a:t>.</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Fileless Malware:</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Use techniques that don't rely on writing files to the disk, like </a:t>
            </a:r>
            <a:r>
              <a:rPr lang="en" sz="1100">
                <a:solidFill>
                  <a:srgbClr val="188038"/>
                </a:solidFill>
                <a:latin typeface="Roboto Mono"/>
                <a:ea typeface="Roboto Mono"/>
                <a:cs typeface="Roboto Mono"/>
                <a:sym typeface="Roboto Mono"/>
              </a:rPr>
              <a:t>malicious macros</a:t>
            </a:r>
            <a:r>
              <a:rPr lang="en" sz="1100">
                <a:solidFill>
                  <a:schemeClr val="dk1"/>
                </a:solidFill>
              </a:rPr>
              <a:t> in documents or </a:t>
            </a:r>
            <a:r>
              <a:rPr lang="en" sz="1100">
                <a:solidFill>
                  <a:srgbClr val="188038"/>
                </a:solidFill>
                <a:latin typeface="Roboto Mono"/>
                <a:ea typeface="Roboto Mono"/>
                <a:cs typeface="Roboto Mono"/>
                <a:sym typeface="Roboto Mono"/>
              </a:rPr>
              <a:t>script-based attacks</a:t>
            </a:r>
            <a:r>
              <a:rPr lang="en" sz="1100">
                <a:solidFill>
                  <a:schemeClr val="dk1"/>
                </a:solidFill>
              </a:rPr>
              <a:t>.</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Example: Utilizing </a:t>
            </a:r>
            <a:r>
              <a:rPr lang="en" sz="1100">
                <a:solidFill>
                  <a:srgbClr val="188038"/>
                </a:solidFill>
                <a:latin typeface="Roboto Mono"/>
                <a:ea typeface="Roboto Mono"/>
                <a:cs typeface="Roboto Mono"/>
                <a:sym typeface="Roboto Mono"/>
              </a:rPr>
              <a:t>HTA</a:t>
            </a:r>
            <a:r>
              <a:rPr lang="en" sz="1100">
                <a:solidFill>
                  <a:schemeClr val="dk1"/>
                </a:solidFill>
              </a:rPr>
              <a:t> (HTML Application) or </a:t>
            </a:r>
            <a:r>
              <a:rPr lang="en" sz="1100">
                <a:solidFill>
                  <a:srgbClr val="188038"/>
                </a:solidFill>
                <a:latin typeface="Roboto Mono"/>
                <a:ea typeface="Roboto Mono"/>
                <a:cs typeface="Roboto Mono"/>
                <a:sym typeface="Roboto Mono"/>
              </a:rPr>
              <a:t>JavaScript</a:t>
            </a:r>
            <a:r>
              <a:rPr lang="en" sz="1100">
                <a:solidFill>
                  <a:schemeClr val="dk1"/>
                </a:solidFill>
              </a:rPr>
              <a:t> for initial payload delivery.</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EDR Hooking Evasion:</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Unhook or restore original system DLLs to remove EDR userland hooks that monitor API calls.</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Tools: </a:t>
            </a:r>
            <a:r>
              <a:rPr lang="en" sz="1100">
                <a:solidFill>
                  <a:srgbClr val="188038"/>
                </a:solidFill>
                <a:latin typeface="Roboto Mono"/>
                <a:ea typeface="Roboto Mono"/>
                <a:cs typeface="Roboto Mono"/>
                <a:sym typeface="Roboto Mono"/>
              </a:rPr>
              <a:t>GhostPack's Seatbelt</a:t>
            </a:r>
            <a:r>
              <a:rPr lang="en" sz="1100">
                <a:solidFill>
                  <a:schemeClr val="dk1"/>
                </a:solidFill>
              </a:rPr>
              <a:t>, </a:t>
            </a:r>
            <a:r>
              <a:rPr lang="en" sz="1100">
                <a:solidFill>
                  <a:srgbClr val="188038"/>
                </a:solidFill>
                <a:latin typeface="Roboto Mono"/>
                <a:ea typeface="Roboto Mono"/>
                <a:cs typeface="Roboto Mono"/>
                <a:sym typeface="Roboto Mono"/>
              </a:rPr>
              <a:t>SysWhispers</a:t>
            </a:r>
            <a:r>
              <a:rPr lang="en" sz="1100">
                <a:solidFill>
                  <a:schemeClr val="dk1"/>
                </a:solidFill>
              </a:rPr>
              <a:t>, </a:t>
            </a:r>
            <a:r>
              <a:rPr lang="en" sz="1100">
                <a:solidFill>
                  <a:srgbClr val="188038"/>
                </a:solidFill>
                <a:latin typeface="Roboto Mono"/>
                <a:ea typeface="Roboto Mono"/>
                <a:cs typeface="Roboto Mono"/>
                <a:sym typeface="Roboto Mono"/>
              </a:rPr>
              <a:t>Hollow's Trick</a:t>
            </a:r>
            <a:r>
              <a:rPr lang="en" sz="1100">
                <a:solidFill>
                  <a:schemeClr val="dk1"/>
                </a:solidFill>
              </a:rPr>
              <a:t>.</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Signed Binary Abuse (BYOI - Bring Your Own Interpreter):</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Abuse signed binaries to execute malicious code (e.g., </a:t>
            </a:r>
            <a:r>
              <a:rPr lang="en" sz="1100">
                <a:solidFill>
                  <a:srgbClr val="188038"/>
                </a:solidFill>
                <a:latin typeface="Roboto Mono"/>
                <a:ea typeface="Roboto Mono"/>
                <a:cs typeface="Roboto Mono"/>
                <a:sym typeface="Roboto Mono"/>
              </a:rPr>
              <a:t>rundll32.exe</a:t>
            </a:r>
            <a:r>
              <a:rPr lang="en" sz="1100">
                <a:solidFill>
                  <a:schemeClr val="dk1"/>
                </a:solidFill>
              </a:rPr>
              <a:t>, </a:t>
            </a:r>
            <a:r>
              <a:rPr lang="en" sz="1100">
                <a:solidFill>
                  <a:srgbClr val="188038"/>
                </a:solidFill>
                <a:latin typeface="Roboto Mono"/>
                <a:ea typeface="Roboto Mono"/>
                <a:cs typeface="Roboto Mono"/>
                <a:sym typeface="Roboto Mono"/>
              </a:rPr>
              <a:t>msiexec.exe</a:t>
            </a:r>
            <a:r>
              <a:rPr lang="en" sz="1100">
                <a:solidFill>
                  <a:schemeClr val="dk1"/>
                </a:solidFill>
              </a:rPr>
              <a:t>).</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Example: Using </a:t>
            </a:r>
            <a:r>
              <a:rPr lang="en" sz="1100">
                <a:solidFill>
                  <a:srgbClr val="188038"/>
                </a:solidFill>
                <a:latin typeface="Roboto Mono"/>
                <a:ea typeface="Roboto Mono"/>
                <a:cs typeface="Roboto Mono"/>
                <a:sym typeface="Roboto Mono"/>
              </a:rPr>
              <a:t>InstallUtil.exe</a:t>
            </a:r>
            <a:r>
              <a:rPr lang="en" sz="1100">
                <a:solidFill>
                  <a:schemeClr val="dk1"/>
                </a:solidFill>
              </a:rPr>
              <a:t> to run malicious scripts.</a:t>
            </a:r>
            <a:endParaRPr sz="1100">
              <a:solidFill>
                <a:schemeClr val="dk1"/>
              </a:solidFill>
            </a:endParaRPr>
          </a:p>
          <a:p>
            <a:pPr indent="-293211" lvl="0" marL="457200" rtl="0" algn="l">
              <a:spcBef>
                <a:spcPts val="0"/>
              </a:spcBef>
              <a:spcAft>
                <a:spcPts val="0"/>
              </a:spcAft>
              <a:buClr>
                <a:schemeClr val="dk1"/>
              </a:buClr>
              <a:buSzPct val="100000"/>
              <a:buAutoNum type="arabicPeriod"/>
            </a:pPr>
            <a:r>
              <a:rPr b="1" lang="en" sz="1100">
                <a:solidFill>
                  <a:schemeClr val="dk1"/>
                </a:solidFill>
              </a:rPr>
              <a:t>Disabling EDR:</a:t>
            </a:r>
            <a:endParaRPr b="1"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Identify and exploit misconfigurations or vulnerabilities to disable or manipulate EDR services.</a:t>
            </a:r>
            <a:endParaRPr sz="1100">
              <a:solidFill>
                <a:schemeClr val="dk1"/>
              </a:solidFill>
            </a:endParaRPr>
          </a:p>
          <a:p>
            <a:pPr indent="-293211" lvl="1" marL="914400" rtl="0" algn="l">
              <a:spcBef>
                <a:spcPts val="0"/>
              </a:spcBef>
              <a:spcAft>
                <a:spcPts val="0"/>
              </a:spcAft>
              <a:buClr>
                <a:schemeClr val="dk1"/>
              </a:buClr>
              <a:buSzPct val="100000"/>
              <a:buChar char="○"/>
            </a:pPr>
            <a:r>
              <a:rPr lang="en" sz="1100">
                <a:solidFill>
                  <a:schemeClr val="dk1"/>
                </a:solidFill>
              </a:rPr>
              <a:t>Techniques: </a:t>
            </a:r>
            <a:r>
              <a:rPr lang="en" sz="1100">
                <a:solidFill>
                  <a:srgbClr val="188038"/>
                </a:solidFill>
                <a:latin typeface="Roboto Mono"/>
                <a:ea typeface="Roboto Mono"/>
                <a:cs typeface="Roboto Mono"/>
                <a:sym typeface="Roboto Mono"/>
              </a:rPr>
              <a:t>Service Stop/Deletion</a:t>
            </a:r>
            <a:r>
              <a:rPr lang="en" sz="1100">
                <a:solidFill>
                  <a:schemeClr val="dk1"/>
                </a:solidFill>
              </a:rPr>
              <a:t>, </a:t>
            </a:r>
            <a:r>
              <a:rPr lang="en" sz="1100">
                <a:solidFill>
                  <a:srgbClr val="188038"/>
                </a:solidFill>
                <a:latin typeface="Roboto Mono"/>
                <a:ea typeface="Roboto Mono"/>
                <a:cs typeface="Roboto Mono"/>
                <a:sym typeface="Roboto Mono"/>
              </a:rPr>
              <a:t>Tampering with EDR Registry Entries</a:t>
            </a:r>
            <a:r>
              <a:rPr lang="en" sz="1100">
                <a:solidFill>
                  <a:schemeClr val="dk1"/>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235500" y="64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50"/>
              <a:t>Automating Red Teaming</a:t>
            </a:r>
            <a:endParaRPr sz="2650"/>
          </a:p>
          <a:p>
            <a:pPr indent="0" lvl="0" marL="0" rtl="0" algn="l">
              <a:spcBef>
                <a:spcPts val="0"/>
              </a:spcBef>
              <a:spcAft>
                <a:spcPts val="0"/>
              </a:spcAft>
              <a:buNone/>
            </a:pPr>
            <a:r>
              <a:t/>
            </a:r>
            <a:endParaRPr/>
          </a:p>
        </p:txBody>
      </p:sp>
      <p:sp>
        <p:nvSpPr>
          <p:cNvPr id="109" name="Google Shape;109;p21"/>
          <p:cNvSpPr txBox="1"/>
          <p:nvPr>
            <p:ph idx="1" type="body"/>
          </p:nvPr>
        </p:nvSpPr>
        <p:spPr>
          <a:xfrm>
            <a:off x="235500" y="695275"/>
            <a:ext cx="8520600" cy="430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In the era of AI and ML automation is the important part we need to learn so here are some automation tools which can help in </a:t>
            </a:r>
            <a:r>
              <a:rPr lang="en" sz="1500">
                <a:solidFill>
                  <a:schemeClr val="dk1"/>
                </a:solidFill>
              </a:rPr>
              <a:t>gathering</a:t>
            </a:r>
            <a:r>
              <a:rPr lang="en" sz="1500">
                <a:solidFill>
                  <a:schemeClr val="dk1"/>
                </a:solidFill>
              </a:rPr>
              <a:t> </a:t>
            </a:r>
            <a:r>
              <a:rPr lang="en" sz="1500">
                <a:solidFill>
                  <a:schemeClr val="dk1"/>
                </a:solidFill>
              </a:rPr>
              <a:t>attack surface and automating basic assessment.</a:t>
            </a:r>
            <a:endParaRPr b="1" sz="1700" u="sng">
              <a:solidFill>
                <a:schemeClr val="dk1"/>
              </a:solidFill>
            </a:endParaRPr>
          </a:p>
          <a:p>
            <a:pPr indent="0" lvl="0" marL="0" rtl="0" algn="l">
              <a:spcBef>
                <a:spcPts val="1200"/>
              </a:spcBef>
              <a:spcAft>
                <a:spcPts val="0"/>
              </a:spcAft>
              <a:buNone/>
            </a:pPr>
            <a:r>
              <a:rPr b="1" lang="en" sz="1700" u="sng">
                <a:solidFill>
                  <a:schemeClr val="dk1"/>
                </a:solidFill>
              </a:rPr>
              <a:t>Reconnaissance</a:t>
            </a:r>
            <a:endParaRPr b="1" sz="1700" u="sng">
              <a:solidFill>
                <a:schemeClr val="dk1"/>
              </a:solidFill>
            </a:endParaRPr>
          </a:p>
          <a:p>
            <a:pPr indent="0" lvl="0" marL="0" rtl="0" algn="l">
              <a:spcBef>
                <a:spcPts val="1200"/>
              </a:spcBef>
              <a:spcAft>
                <a:spcPts val="0"/>
              </a:spcAft>
              <a:buNone/>
            </a:pPr>
            <a:r>
              <a:rPr lang="en" sz="1500" u="sng">
                <a:solidFill>
                  <a:schemeClr val="dk1"/>
                </a:solidFill>
                <a:highlight>
                  <a:schemeClr val="lt1"/>
                </a:highlight>
                <a:hlinkClick r:id="rId3">
                  <a:extLst>
                    <a:ext uri="{A12FA001-AC4F-418D-AE19-62706E023703}">
                      <ahyp:hlinkClr val="tx"/>
                    </a:ext>
                  </a:extLst>
                </a:hlinkClick>
              </a:rPr>
              <a:t>Rengine</a:t>
            </a:r>
            <a:endParaRPr sz="1500">
              <a:solidFill>
                <a:schemeClr val="dk1"/>
              </a:solidFill>
              <a:highlight>
                <a:schemeClr val="lt1"/>
              </a:highlight>
            </a:endParaRPr>
          </a:p>
          <a:p>
            <a:pPr indent="0" lvl="0" marL="0" rtl="0" algn="l">
              <a:spcBef>
                <a:spcPts val="1200"/>
              </a:spcBef>
              <a:spcAft>
                <a:spcPts val="0"/>
              </a:spcAft>
              <a:buNone/>
            </a:pPr>
            <a:r>
              <a:rPr b="1" lang="en" sz="1700" u="sng">
                <a:solidFill>
                  <a:schemeClr val="dk1"/>
                </a:solidFill>
              </a:rPr>
              <a:t>OSINT</a:t>
            </a:r>
            <a:endParaRPr b="1" sz="1700" u="sng">
              <a:solidFill>
                <a:schemeClr val="dk1"/>
              </a:solidFill>
            </a:endParaRPr>
          </a:p>
          <a:p>
            <a:pPr indent="0" lvl="0" marL="0" rtl="0" algn="l">
              <a:spcBef>
                <a:spcPts val="1200"/>
              </a:spcBef>
              <a:spcAft>
                <a:spcPts val="0"/>
              </a:spcAft>
              <a:buNone/>
            </a:pPr>
            <a:r>
              <a:rPr lang="en" sz="1500" u="sng">
                <a:solidFill>
                  <a:schemeClr val="dk1"/>
                </a:solidFill>
                <a:highlight>
                  <a:srgbClr val="FFFFFF"/>
                </a:highlight>
                <a:hlinkClick r:id="rId4">
                  <a:extLst>
                    <a:ext uri="{A12FA001-AC4F-418D-AE19-62706E023703}">
                      <ahyp:hlinkClr val="tx"/>
                    </a:ext>
                  </a:extLst>
                </a:hlinkClick>
              </a:rPr>
              <a:t>SpiderFoot</a:t>
            </a:r>
            <a:endParaRPr sz="1500">
              <a:solidFill>
                <a:schemeClr val="dk1"/>
              </a:solidFill>
              <a:highlight>
                <a:schemeClr val="lt1"/>
              </a:highlight>
            </a:endParaRPr>
          </a:p>
          <a:p>
            <a:pPr indent="0" lvl="0" marL="0" rtl="0" algn="l">
              <a:spcBef>
                <a:spcPts val="1200"/>
              </a:spcBef>
              <a:spcAft>
                <a:spcPts val="0"/>
              </a:spcAft>
              <a:buNone/>
            </a:pPr>
            <a:r>
              <a:rPr b="1" lang="en" sz="1700" u="sng">
                <a:solidFill>
                  <a:schemeClr val="dk1"/>
                </a:solidFill>
              </a:rPr>
              <a:t>Assessment</a:t>
            </a:r>
            <a:endParaRPr sz="1500">
              <a:solidFill>
                <a:schemeClr val="dk1"/>
              </a:solidFill>
              <a:highlight>
                <a:schemeClr val="lt1"/>
              </a:highlight>
            </a:endParaRPr>
          </a:p>
          <a:p>
            <a:pPr indent="0" lvl="0" marL="0" rtl="0" algn="l">
              <a:spcBef>
                <a:spcPts val="1200"/>
              </a:spcBef>
              <a:spcAft>
                <a:spcPts val="0"/>
              </a:spcAft>
              <a:buNone/>
            </a:pPr>
            <a:r>
              <a:rPr lang="en" sz="1500" u="sng">
                <a:solidFill>
                  <a:schemeClr val="dk1"/>
                </a:solidFill>
                <a:hlinkClick r:id="rId5">
                  <a:extLst>
                    <a:ext uri="{A12FA001-AC4F-418D-AE19-62706E023703}">
                      <ahyp:hlinkClr val="tx"/>
                    </a:ext>
                  </a:extLst>
                </a:hlinkClick>
              </a:rPr>
              <a:t>Caldera</a:t>
            </a:r>
            <a:r>
              <a:rPr lang="en" sz="1500">
                <a:solidFill>
                  <a:schemeClr val="dk1"/>
                </a:solidFill>
              </a:rPr>
              <a:t> From Mitre</a:t>
            </a:r>
            <a:endParaRPr sz="1500">
              <a:solidFill>
                <a:schemeClr val="dk1"/>
              </a:solidFill>
            </a:endParaRPr>
          </a:p>
          <a:p>
            <a:pPr indent="0" lvl="0" marL="0" rtl="0" algn="l">
              <a:spcBef>
                <a:spcPts val="1200"/>
              </a:spcBef>
              <a:spcAft>
                <a:spcPts val="0"/>
              </a:spcAft>
              <a:buNone/>
            </a:pPr>
            <a:r>
              <a:rPr lang="en" sz="1500" u="sng">
                <a:solidFill>
                  <a:schemeClr val="dk1"/>
                </a:solidFill>
                <a:highlight>
                  <a:srgbClr val="F6F8FA"/>
                </a:highlight>
                <a:hlinkClick r:id="rId6">
                  <a:extLst>
                    <a:ext uri="{A12FA001-AC4F-418D-AE19-62706E023703}">
                      <ahyp:hlinkClr val="tx"/>
                    </a:ext>
                  </a:extLst>
                </a:hlinkClick>
              </a:rPr>
              <a:t>Atomic Red Team</a:t>
            </a:r>
            <a:r>
              <a:rPr lang="en" sz="1500">
                <a:solidFill>
                  <a:schemeClr val="dk1"/>
                </a:solidFill>
                <a:highlight>
                  <a:srgbClr val="F6F8FA"/>
                </a:highlight>
              </a:rPr>
              <a:t> By </a:t>
            </a:r>
            <a:r>
              <a:rPr b="1" lang="en" sz="1500">
                <a:solidFill>
                  <a:schemeClr val="dk1"/>
                </a:solidFill>
                <a:highlight>
                  <a:srgbClr val="F6F8FA"/>
                </a:highlight>
              </a:rPr>
              <a:t>Red Canary</a:t>
            </a:r>
            <a:endParaRPr b="1" sz="1500">
              <a:solidFill>
                <a:schemeClr val="dk1"/>
              </a:solidFill>
              <a:highlight>
                <a:srgbClr val="F6F8FA"/>
              </a:highlight>
            </a:endParaRPr>
          </a:p>
          <a:p>
            <a:pPr indent="0" lvl="0" marL="0" rtl="0" algn="l">
              <a:spcBef>
                <a:spcPts val="1200"/>
              </a:spcBef>
              <a:spcAft>
                <a:spcPts val="1200"/>
              </a:spcAft>
              <a:buNone/>
            </a:pPr>
            <a:r>
              <a:rPr lang="en" sz="1500" u="sng">
                <a:solidFill>
                  <a:schemeClr val="dk1"/>
                </a:solidFill>
                <a:highlight>
                  <a:srgbClr val="F6F8FA"/>
                </a:highlight>
                <a:hlinkClick r:id="rId7">
                  <a:extLst>
                    <a:ext uri="{A12FA001-AC4F-418D-AE19-62706E023703}">
                      <ahyp:hlinkClr val="tx"/>
                    </a:ext>
                  </a:extLst>
                </a:hlinkClick>
              </a:rPr>
              <a:t>RTA </a:t>
            </a:r>
            <a:r>
              <a:rPr lang="en" sz="1500">
                <a:solidFill>
                  <a:schemeClr val="dk1"/>
                </a:solidFill>
                <a:highlight>
                  <a:srgbClr val="F6F8FA"/>
                </a:highlight>
              </a:rPr>
              <a:t>by Elastic/ </a:t>
            </a:r>
            <a:r>
              <a:rPr lang="en" sz="1500">
                <a:solidFill>
                  <a:schemeClr val="dk1"/>
                </a:solidFill>
                <a:highlight>
                  <a:srgbClr val="F6F8FA"/>
                </a:highlight>
              </a:rPr>
              <a:t>Endgame</a:t>
            </a:r>
            <a:r>
              <a:rPr lang="en" sz="1500">
                <a:solidFill>
                  <a:schemeClr val="dk1"/>
                </a:solidFill>
                <a:highlight>
                  <a:srgbClr val="F6F8FA"/>
                </a:highlight>
              </a:rPr>
              <a:t> Inc</a:t>
            </a:r>
            <a:endParaRPr sz="1500">
              <a:solidFill>
                <a:schemeClr val="dk1"/>
              </a:solidFill>
              <a:highlight>
                <a:srgbClr val="F6F8FA"/>
              </a:highlight>
            </a:endParaRPr>
          </a:p>
        </p:txBody>
      </p:sp>
      <p:pic>
        <p:nvPicPr>
          <p:cNvPr id="110" name="Google Shape;110;p21"/>
          <p:cNvPicPr preferRelativeResize="0"/>
          <p:nvPr/>
        </p:nvPicPr>
        <p:blipFill>
          <a:blip r:embed="rId8">
            <a:alphaModFix/>
          </a:blip>
          <a:stretch>
            <a:fillRect/>
          </a:stretch>
        </p:blipFill>
        <p:spPr>
          <a:xfrm>
            <a:off x="3565850" y="1578200"/>
            <a:ext cx="5132477" cy="32077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